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33FF"/>
    <a:srgbClr val="9900FF"/>
    <a:srgbClr val="6600CC"/>
    <a:srgbClr val="FF3300"/>
    <a:srgbClr val="FFCC00"/>
    <a:srgbClr val="FF9933"/>
    <a:srgbClr val="FF0000"/>
    <a:srgbClr val="A50021"/>
    <a:srgbClr val="006600"/>
    <a:srgbClr val="8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1" autoAdjust="0"/>
    <p:restoredTop sz="94643" autoAdjust="0"/>
  </p:normalViewPr>
  <p:slideViewPr>
    <p:cSldViewPr>
      <p:cViewPr varScale="1">
        <p:scale>
          <a:sx n="106" d="100"/>
          <a:sy n="106" d="100"/>
        </p:scale>
        <p:origin x="-444"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11"/>
          </p:nvPr>
        </p:nvSpPr>
        <p:spPr/>
        <p:txBody>
          <a:bodyPr/>
          <a:lstStyle/>
          <a:p>
            <a:endParaRPr lang="el-GR" dirty="0"/>
          </a:p>
        </p:txBody>
      </p:sp>
      <p:sp>
        <p:nvSpPr>
          <p:cNvPr id="6" name="5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8" name="7 - Θέση υποσέλιδου"/>
          <p:cNvSpPr>
            <a:spLocks noGrp="1"/>
          </p:cNvSpPr>
          <p:nvPr>
            <p:ph type="ftr" sz="quarter" idx="11"/>
          </p:nvPr>
        </p:nvSpPr>
        <p:spPr/>
        <p:txBody>
          <a:bodyPr/>
          <a:lstStyle/>
          <a:p>
            <a:endParaRPr lang="el-GR" dirty="0"/>
          </a:p>
        </p:txBody>
      </p:sp>
      <p:sp>
        <p:nvSpPr>
          <p:cNvPr id="9" name="8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4" name="3 - Θέση υποσέλιδου"/>
          <p:cNvSpPr>
            <a:spLocks noGrp="1"/>
          </p:cNvSpPr>
          <p:nvPr>
            <p:ph type="ftr" sz="quarter" idx="11"/>
          </p:nvPr>
        </p:nvSpPr>
        <p:spPr/>
        <p:txBody>
          <a:bodyPr/>
          <a:lstStyle/>
          <a:p>
            <a:endParaRPr lang="el-GR" dirty="0"/>
          </a:p>
        </p:txBody>
      </p:sp>
      <p:sp>
        <p:nvSpPr>
          <p:cNvPr id="5" name="4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3" name="2 - Θέση υποσέλιδου"/>
          <p:cNvSpPr>
            <a:spLocks noGrp="1"/>
          </p:cNvSpPr>
          <p:nvPr>
            <p:ph type="ftr" sz="quarter" idx="11"/>
          </p:nvPr>
        </p:nvSpPr>
        <p:spPr/>
        <p:txBody>
          <a:bodyPr/>
          <a:lstStyle/>
          <a:p>
            <a:endParaRPr lang="el-GR" dirty="0"/>
          </a:p>
        </p:txBody>
      </p:sp>
      <p:sp>
        <p:nvSpPr>
          <p:cNvPr id="4" name="3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dirty="0"/>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86618624-7505-4ADC-8462-C98739AED70B}" type="datetimeFigureOut">
              <a:rPr lang="el-GR" smtClean="0"/>
              <a:pPr/>
              <a:t>3/5/2015</a:t>
            </a:fld>
            <a:endParaRPr lang="el-GR" dirty="0"/>
          </a:p>
        </p:txBody>
      </p:sp>
      <p:sp>
        <p:nvSpPr>
          <p:cNvPr id="6" name="5 - Θέση υποσέλιδου"/>
          <p:cNvSpPr>
            <a:spLocks noGrp="1"/>
          </p:cNvSpPr>
          <p:nvPr>
            <p:ph type="ftr" sz="quarter" idx="11"/>
          </p:nvPr>
        </p:nvSpPr>
        <p:spPr/>
        <p:txBody>
          <a:bodyPr/>
          <a:lstStyle/>
          <a:p>
            <a:endParaRPr lang="el-GR" dirty="0"/>
          </a:p>
        </p:txBody>
      </p:sp>
      <p:sp>
        <p:nvSpPr>
          <p:cNvPr id="7" name="6 - Θέση αριθμού διαφάνειας"/>
          <p:cNvSpPr>
            <a:spLocks noGrp="1"/>
          </p:cNvSpPr>
          <p:nvPr>
            <p:ph type="sldNum" sz="quarter" idx="12"/>
          </p:nvPr>
        </p:nvSpPr>
        <p:spPr/>
        <p:txBody>
          <a:bodyPr/>
          <a:lstStyle/>
          <a:p>
            <a:fld id="{D447B5F9-2A90-437B-80C6-6DCED55F1624}" type="slidenum">
              <a:rPr lang="el-GR" smtClean="0"/>
              <a:pPr/>
              <a:t>‹#›</a:t>
            </a:fld>
            <a:endParaRPr lang="el-G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18624-7505-4ADC-8462-C98739AED70B}" type="datetimeFigureOut">
              <a:rPr lang="el-GR" smtClean="0"/>
              <a:pPr/>
              <a:t>3/5/2015</a:t>
            </a:fld>
            <a:endParaRPr lang="el-GR" dirty="0"/>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dirty="0"/>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447B5F9-2A90-437B-80C6-6DCED55F1624}" type="slidenum">
              <a:rPr lang="el-GR" smtClean="0"/>
              <a:pPr/>
              <a:t>‹#›</a:t>
            </a:fld>
            <a:endParaRPr lang="el-GR"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ctrTitle"/>
          </p:nvPr>
        </p:nvSpPr>
        <p:spPr>
          <a:xfrm>
            <a:off x="3491880" y="2420888"/>
            <a:ext cx="5652120" cy="1800200"/>
          </a:xfrm>
        </p:spPr>
        <p:txBody>
          <a:bodyPr>
            <a:noAutofit/>
          </a:bodyPr>
          <a:lstStyle/>
          <a:p>
            <a:r>
              <a:rPr lang="el-GR" sz="7200" b="1" i="1" dirty="0" smtClean="0">
                <a:solidFill>
                  <a:srgbClr val="FF0000"/>
                </a:solidFill>
              </a:rPr>
              <a:t>Βιολογία</a:t>
            </a:r>
            <a:r>
              <a:rPr lang="el-GR" sz="7200" b="1" i="1" dirty="0" smtClean="0"/>
              <a:t> </a:t>
            </a:r>
            <a:br>
              <a:rPr lang="el-GR" sz="7200" b="1" i="1" dirty="0" smtClean="0"/>
            </a:br>
            <a:endParaRPr lang="el-GR" sz="7200" b="1" i="1" dirty="0"/>
          </a:p>
        </p:txBody>
      </p:sp>
      <p:sp>
        <p:nvSpPr>
          <p:cNvPr id="3" name="2 - Υπότιτλος"/>
          <p:cNvSpPr>
            <a:spLocks noGrp="1"/>
          </p:cNvSpPr>
          <p:nvPr>
            <p:ph type="subTitle" idx="1"/>
          </p:nvPr>
        </p:nvSpPr>
        <p:spPr>
          <a:xfrm>
            <a:off x="3707904" y="3861048"/>
            <a:ext cx="5040560" cy="1944216"/>
          </a:xfrm>
        </p:spPr>
        <p:txBody>
          <a:bodyPr>
            <a:normAutofit/>
          </a:bodyPr>
          <a:lstStyle/>
          <a:p>
            <a:r>
              <a:rPr lang="el-GR" b="1" i="1" u="sng" dirty="0" smtClean="0">
                <a:solidFill>
                  <a:srgbClr val="FF0000"/>
                </a:solidFill>
              </a:rPr>
              <a:t>Διατήρηση και συνέχεια της ζωής</a:t>
            </a:r>
          </a:p>
          <a:p>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45" presetClass="entr" presetSubtype="0" fill="hold" grpId="0" nodeType="afterEffect">
                                  <p:stCondLst>
                                    <p:cond delay="0"/>
                                  </p:stCondLst>
                                  <p:iterate type="lt">
                                    <p:tmPct val="10000"/>
                                  </p:iterate>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1000"/>
                                        <p:tgtEl>
                                          <p:spTgt spid="3">
                                            <p:txEl>
                                              <p:pRg st="0" end="0"/>
                                            </p:txEl>
                                          </p:spTgt>
                                        </p:tgtEl>
                                      </p:cBhvr>
                                    </p:animEffect>
                                    <p:anim calcmode="lin" valueType="num">
                                      <p:cBhvr>
                                        <p:cTn id="12" dur="1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13" dur="1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vgfgfdg.jpg"/>
          <p:cNvPicPr>
            <a:picLocks noGrp="1" noChangeAspect="1"/>
          </p:cNvPicPr>
          <p:nvPr>
            <p:ph idx="1"/>
          </p:nvPr>
        </p:nvPicPr>
        <p:blipFill>
          <a:blip r:embed="rId3" cstate="print"/>
          <a:stretch>
            <a:fillRect/>
          </a:stretch>
        </p:blipFill>
        <p:spPr>
          <a:xfrm>
            <a:off x="251520" y="260648"/>
            <a:ext cx="8561250" cy="6253719"/>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a:p>
        </p:txBody>
      </p:sp>
      <p:pic>
        <p:nvPicPr>
          <p:cNvPr id="4" name="3 - Θέση περιεχομένου" descr="yryry.jpg"/>
          <p:cNvPicPr>
            <a:picLocks noGrp="1" noChangeAspect="1"/>
          </p:cNvPicPr>
          <p:nvPr>
            <p:ph idx="1"/>
          </p:nvPr>
        </p:nvPicPr>
        <p:blipFill>
          <a:blip r:embed="rId3" cstate="print"/>
          <a:stretch>
            <a:fillRect/>
          </a:stretch>
        </p:blipFill>
        <p:spPr>
          <a:xfrm>
            <a:off x="251520" y="188640"/>
            <a:ext cx="8631939" cy="648072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4)">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4300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chemeClr val="tx2">
                    <a:lumMod val="75000"/>
                  </a:schemeClr>
                </a:solidFill>
              </a:rPr>
              <a:t>Αντιγραφή </a:t>
            </a:r>
            <a:endParaRPr lang="el-GR" b="1" i="1" dirty="0">
              <a:solidFill>
                <a:schemeClr val="tx2">
                  <a:lumMod val="75000"/>
                </a:schemeClr>
              </a:solidFill>
            </a:endParaRPr>
          </a:p>
        </p:txBody>
      </p:sp>
      <p:sp>
        <p:nvSpPr>
          <p:cNvPr id="3" name="2 - Θέση περιεχομένου"/>
          <p:cNvSpPr>
            <a:spLocks noGrp="1"/>
          </p:cNvSpPr>
          <p:nvPr>
            <p:ph idx="1"/>
          </p:nvPr>
        </p:nvSpPr>
        <p:spPr>
          <a:xfrm>
            <a:off x="539552" y="1412776"/>
            <a:ext cx="4608512" cy="2736304"/>
          </a:xfrm>
        </p:spPr>
        <p:style>
          <a:lnRef idx="1">
            <a:schemeClr val="accent5"/>
          </a:lnRef>
          <a:fillRef idx="2">
            <a:schemeClr val="accent5"/>
          </a:fillRef>
          <a:effectRef idx="1">
            <a:schemeClr val="accent5"/>
          </a:effectRef>
          <a:fontRef idx="minor">
            <a:schemeClr val="dk1"/>
          </a:fontRef>
        </p:style>
        <p:txBody>
          <a:bodyPr>
            <a:normAutofit/>
          </a:bodyPr>
          <a:lstStyle/>
          <a:p>
            <a:r>
              <a:rPr lang="el-GR" sz="1600" dirty="0" smtClean="0"/>
              <a:t>Η αντιγραφή του DNA είναι η διαδικασία κατά την οποία το DNA υποδιπλασιάζεται προκειμένου να διατηρήσει και να μεταβιβάσει τη γενετική πληροφορία από κύτταρο σε κύτταρο.</a:t>
            </a:r>
          </a:p>
          <a:p>
            <a:endParaRPr lang="en-US" sz="1600" dirty="0" smtClean="0"/>
          </a:p>
          <a:p>
            <a:pPr>
              <a:buNone/>
            </a:pPr>
            <a:r>
              <a:rPr lang="el-GR" sz="1600" dirty="0" smtClean="0"/>
              <a:t>• Η αντιγραφή του DNA αρχίζει από καθορισμένα σημεία και συμμετέχουν πάνω από 30 διαφορετικά ενζυμα για να ολοκληρωθεί.</a:t>
            </a:r>
          </a:p>
          <a:p>
            <a:endParaRPr lang="el-GR" dirty="0"/>
          </a:p>
        </p:txBody>
      </p:sp>
      <p:sp>
        <p:nvSpPr>
          <p:cNvPr id="4" name="3 - Ορθογώνιο"/>
          <p:cNvSpPr/>
          <p:nvPr/>
        </p:nvSpPr>
        <p:spPr>
          <a:xfrm>
            <a:off x="179512" y="4475440"/>
            <a:ext cx="3294632" cy="523220"/>
          </a:xfrm>
          <a:prstGeom prst="rect">
            <a:avLst/>
          </a:prstGeom>
        </p:spPr>
        <p:txBody>
          <a:bodyPr wrap="square">
            <a:spAutoFit/>
          </a:bodyPr>
          <a:lstStyle/>
          <a:p>
            <a:r>
              <a:rPr lang="el-GR" sz="2800" b="1" u="sng" dirty="0" smtClean="0">
                <a:solidFill>
                  <a:schemeClr val="tx2">
                    <a:lumMod val="50000"/>
                  </a:schemeClr>
                </a:solidFill>
              </a:rPr>
              <a:t>Βήματα</a:t>
            </a:r>
            <a:r>
              <a:rPr lang="el-GR" sz="2800" dirty="0" smtClean="0">
                <a:solidFill>
                  <a:schemeClr val="tx2">
                    <a:lumMod val="50000"/>
                  </a:schemeClr>
                </a:solidFill>
              </a:rPr>
              <a:t>:</a:t>
            </a:r>
            <a:endParaRPr lang="el-GR" sz="2800" dirty="0">
              <a:solidFill>
                <a:schemeClr val="tx2">
                  <a:lumMod val="50000"/>
                </a:schemeClr>
              </a:solidFill>
            </a:endParaRPr>
          </a:p>
        </p:txBody>
      </p:sp>
      <p:sp>
        <p:nvSpPr>
          <p:cNvPr id="6" name="5 - TextBox"/>
          <p:cNvSpPr txBox="1"/>
          <p:nvPr/>
        </p:nvSpPr>
        <p:spPr>
          <a:xfrm>
            <a:off x="1547664" y="4653136"/>
            <a:ext cx="3384376" cy="175432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342900" indent="-342900">
              <a:buAutoNum type="arabicPeriod"/>
            </a:pPr>
            <a:r>
              <a:rPr lang="el-GR" dirty="0" smtClean="0"/>
              <a:t>Οι </a:t>
            </a:r>
            <a:r>
              <a:rPr lang="el-GR" dirty="0" smtClean="0"/>
              <a:t>δυο κλώνοι χωρίζονται </a:t>
            </a:r>
            <a:endParaRPr lang="en-US" dirty="0" smtClean="0"/>
          </a:p>
          <a:p>
            <a:pPr marL="342900" indent="-342900">
              <a:buAutoNum type="arabicPeriod"/>
            </a:pPr>
            <a:r>
              <a:rPr lang="el-GR" dirty="0" smtClean="0"/>
              <a:t>2</a:t>
            </a:r>
            <a:r>
              <a:rPr lang="el-GR" dirty="0" smtClean="0"/>
              <a:t>. Ελευθέρα </a:t>
            </a:r>
            <a:r>
              <a:rPr lang="el-GR" dirty="0" err="1" smtClean="0"/>
              <a:t>νουκλεοτιδια</a:t>
            </a:r>
            <a:r>
              <a:rPr lang="el-GR" dirty="0" smtClean="0"/>
              <a:t> ζευγαρώνουν με τα </a:t>
            </a:r>
            <a:r>
              <a:rPr lang="el-GR" dirty="0" err="1" smtClean="0"/>
              <a:t>νουκλεοτιδια</a:t>
            </a:r>
            <a:r>
              <a:rPr lang="el-GR" dirty="0" smtClean="0"/>
              <a:t> σε κάθε κλώνο. </a:t>
            </a:r>
            <a:r>
              <a:rPr lang="en-US" dirty="0" smtClean="0"/>
              <a:t>  </a:t>
            </a:r>
          </a:p>
          <a:p>
            <a:pPr marL="342900" indent="-342900">
              <a:buAutoNum type="arabicPeriod"/>
            </a:pPr>
            <a:r>
              <a:rPr lang="el-GR" dirty="0" err="1" smtClean="0"/>
              <a:t>Δημιουργουνται</a:t>
            </a:r>
            <a:r>
              <a:rPr lang="el-GR" dirty="0" smtClean="0"/>
              <a:t> </a:t>
            </a:r>
            <a:r>
              <a:rPr lang="el-GR" dirty="0" smtClean="0"/>
              <a:t>δυο ολόιδια μόρια DNA.</a:t>
            </a:r>
            <a:endParaRPr lang="el-GR" dirty="0"/>
          </a:p>
        </p:txBody>
      </p:sp>
      <p:pic>
        <p:nvPicPr>
          <p:cNvPr id="8" name="7 - Εικόνα" descr="fdsfsdf.jpg"/>
          <p:cNvPicPr>
            <a:picLocks noChangeAspect="1"/>
          </p:cNvPicPr>
          <p:nvPr/>
        </p:nvPicPr>
        <p:blipFill>
          <a:blip r:embed="rId2" cstate="print"/>
          <a:stretch>
            <a:fillRect/>
          </a:stretch>
        </p:blipFill>
        <p:spPr>
          <a:xfrm>
            <a:off x="6156176" y="836712"/>
            <a:ext cx="2376264" cy="3816625"/>
          </a:xfrm>
          <a:prstGeom prst="rect">
            <a:avLst/>
          </a:prstGeom>
          <a:ln>
            <a:noFill/>
          </a:ln>
          <a:effectLst>
            <a:outerShdw blurRad="190500" algn="tl" rotWithShape="0">
              <a:srgbClr val="000000">
                <a:alpha val="70000"/>
              </a:srgbClr>
            </a:outerShdw>
          </a:effectLst>
        </p:spPr>
      </p:pic>
      <p:sp>
        <p:nvSpPr>
          <p:cNvPr id="10" name="9 - TextBox"/>
          <p:cNvSpPr txBox="1"/>
          <p:nvPr/>
        </p:nvSpPr>
        <p:spPr>
          <a:xfrm>
            <a:off x="5580112" y="4653136"/>
            <a:ext cx="3352912" cy="400110"/>
          </a:xfrm>
          <a:prstGeom prst="rect">
            <a:avLst/>
          </a:prstGeom>
          <a:noFill/>
        </p:spPr>
        <p:txBody>
          <a:bodyPr wrap="square" rtlCol="0">
            <a:spAutoFit/>
          </a:bodyPr>
          <a:lstStyle/>
          <a:p>
            <a:r>
              <a:rPr lang="en-US" sz="2000" b="1" u="sng" dirty="0" smtClean="0">
                <a:solidFill>
                  <a:schemeClr val="tx2">
                    <a:lumMod val="75000"/>
                  </a:schemeClr>
                </a:solidFill>
              </a:rPr>
              <a:t>H </a:t>
            </a:r>
            <a:r>
              <a:rPr lang="el-GR" sz="2000" b="1" u="sng" dirty="0" smtClean="0">
                <a:solidFill>
                  <a:schemeClr val="tx2">
                    <a:lumMod val="75000"/>
                  </a:schemeClr>
                </a:solidFill>
              </a:rPr>
              <a:t>διαδικασία της αντιγραφής</a:t>
            </a:r>
            <a:endParaRPr lang="el-GR" sz="2000" b="1" u="sng" dirty="0">
              <a:solidFill>
                <a:schemeClr val="tx2">
                  <a:lumMod val="7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fade">
                                      <p:cBhvr>
                                        <p:cTn id="11" dur="1000"/>
                                        <p:tgtEl>
                                          <p:spTgt spid="3">
                                            <p:bg/>
                                          </p:spTgt>
                                        </p:tgtEl>
                                      </p:cBhvr>
                                    </p:animEffect>
                                    <p:anim calcmode="lin" valueType="num">
                                      <p:cBhvr>
                                        <p:cTn id="12" dur="1000" fill="hold"/>
                                        <p:tgtEl>
                                          <p:spTgt spid="3">
                                            <p:bg/>
                                          </p:spTgt>
                                        </p:tgtEl>
                                        <p:attrNameLst>
                                          <p:attrName>ppt_x</p:attrName>
                                        </p:attrNameLst>
                                      </p:cBhvr>
                                      <p:tavLst>
                                        <p:tav tm="0">
                                          <p:val>
                                            <p:strVal val="#ppt_x"/>
                                          </p:val>
                                        </p:tav>
                                        <p:tav tm="100000">
                                          <p:val>
                                            <p:strVal val="#ppt_x"/>
                                          </p:val>
                                        </p:tav>
                                      </p:tavLst>
                                    </p:anim>
                                    <p:anim calcmode="lin" valueType="num">
                                      <p:cBhvr>
                                        <p:cTn id="13" dur="1000" fill="hold"/>
                                        <p:tgtEl>
                                          <p:spTgt spid="3">
                                            <p:bg/>
                                          </p:spTgt>
                                        </p:tgtEl>
                                        <p:attrNameLst>
                                          <p:attrName>ppt_y</p:attrName>
                                        </p:attrNameLst>
                                      </p:cBhvr>
                                      <p:tavLst>
                                        <p:tav tm="0">
                                          <p:val>
                                            <p:strVal val="#ppt_y+.1"/>
                                          </p:val>
                                        </p:tav>
                                        <p:tav tm="100000">
                                          <p:val>
                                            <p:strVal val="#ppt_y"/>
                                          </p:val>
                                        </p:tav>
                                      </p:tavLst>
                                    </p:anim>
                                  </p:childTnLst>
                                </p:cTn>
                              </p:par>
                            </p:childTnLst>
                          </p:cTn>
                        </p:par>
                        <p:par>
                          <p:cTn id="14" fill="hold">
                            <p:stCondLst>
                              <p:cond delay="3000"/>
                            </p:stCondLst>
                            <p:childTnLst>
                              <p:par>
                                <p:cTn id="15" presetID="42" presetClass="entr" presetSubtype="0" fill="hold" grpId="0" nodeType="after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fade">
                                      <p:cBhvr>
                                        <p:cTn id="17" dur="1000"/>
                                        <p:tgtEl>
                                          <p:spTgt spid="3">
                                            <p:txEl>
                                              <p:pRg st="0" end="0"/>
                                            </p:txEl>
                                          </p:spTgt>
                                        </p:tgtEl>
                                      </p:cBhvr>
                                    </p:animEffect>
                                    <p:anim calcmode="lin" valueType="num">
                                      <p:cBhvr>
                                        <p:cTn id="1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par>
                          <p:cTn id="20" fill="hold">
                            <p:stCondLst>
                              <p:cond delay="4000"/>
                            </p:stCondLst>
                            <p:childTnLst>
                              <p:par>
                                <p:cTn id="21" presetID="42" presetClass="entr" presetSubtype="0"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1000"/>
                                        <p:tgtEl>
                                          <p:spTgt spid="3">
                                            <p:txEl>
                                              <p:pRg st="2" end="2"/>
                                            </p:txEl>
                                          </p:spTgt>
                                        </p:tgtEl>
                                      </p:cBhvr>
                                    </p:animEffect>
                                    <p:anim calcmode="lin" valueType="num">
                                      <p:cBhvr>
                                        <p:cTn id="24"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5"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26" fill="hold">
                            <p:stCondLst>
                              <p:cond delay="5000"/>
                            </p:stCondLst>
                            <p:childTnLst>
                              <p:par>
                                <p:cTn id="27" presetID="24" presetClass="entr" presetSubtype="0" fill="hold" grpId="0" nodeType="afterEffect">
                                  <p:stCondLst>
                                    <p:cond delay="0"/>
                                  </p:stCondLst>
                                  <p:childTnLst>
                                    <p:set>
                                      <p:cBhvr>
                                        <p:cTn id="28" dur="1" fill="hold">
                                          <p:stCondLst>
                                            <p:cond delay="0"/>
                                          </p:stCondLst>
                                        </p:cTn>
                                        <p:tgtEl>
                                          <p:spTgt spid="4"/>
                                        </p:tgtEl>
                                        <p:attrNameLst>
                                          <p:attrName>style.visibility</p:attrName>
                                        </p:attrNameLst>
                                      </p:cBhvr>
                                      <p:to>
                                        <p:strVal val="visible"/>
                                      </p:to>
                                    </p:set>
                                    <p:anim to="" calcmode="lin" valueType="num">
                                      <p:cBhvr>
                                        <p:cTn id="29" dur="1" fill="hold"/>
                                        <p:tgtEl>
                                          <p:spTgt spid="4"/>
                                        </p:tgtEl>
                                        <p:attrNameLst>
                                          <p:attrName/>
                                        </p:attrNameLst>
                                      </p:cBhvr>
                                    </p:anim>
                                  </p:childTnLst>
                                </p:cTn>
                              </p:par>
                            </p:childTnLst>
                          </p:cTn>
                        </p:par>
                        <p:par>
                          <p:cTn id="30" fill="hold">
                            <p:stCondLst>
                              <p:cond delay="5000"/>
                            </p:stCondLst>
                            <p:childTnLst>
                              <p:par>
                                <p:cTn id="31" presetID="20" presetClass="entr" presetSubtype="0" fill="hold" grpId="0" nodeType="afterEffect">
                                  <p:stCondLst>
                                    <p:cond delay="0"/>
                                  </p:stCondLst>
                                  <p:childTnLst>
                                    <p:set>
                                      <p:cBhvr>
                                        <p:cTn id="32" dur="1" fill="hold">
                                          <p:stCondLst>
                                            <p:cond delay="0"/>
                                          </p:stCondLst>
                                        </p:cTn>
                                        <p:tgtEl>
                                          <p:spTgt spid="6">
                                            <p:bg/>
                                          </p:spTgt>
                                        </p:tgtEl>
                                        <p:attrNameLst>
                                          <p:attrName>style.visibility</p:attrName>
                                        </p:attrNameLst>
                                      </p:cBhvr>
                                      <p:to>
                                        <p:strVal val="visible"/>
                                      </p:to>
                                    </p:set>
                                    <p:animEffect transition="in" filter="wedge">
                                      <p:cBhvr>
                                        <p:cTn id="33" dur="1000"/>
                                        <p:tgtEl>
                                          <p:spTgt spid="6">
                                            <p:bg/>
                                          </p:spTgt>
                                        </p:tgtEl>
                                      </p:cBhvr>
                                    </p:animEffect>
                                  </p:childTnLst>
                                </p:cTn>
                              </p:par>
                            </p:childTnLst>
                          </p:cTn>
                        </p:par>
                        <p:par>
                          <p:cTn id="34" fill="hold">
                            <p:stCondLst>
                              <p:cond delay="6000"/>
                            </p:stCondLst>
                            <p:childTnLst>
                              <p:par>
                                <p:cTn id="35" presetID="20" presetClass="entr" presetSubtype="0" fill="hold" grpId="0" nodeType="after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edge">
                                      <p:cBhvr>
                                        <p:cTn id="37" dur="1000"/>
                                        <p:tgtEl>
                                          <p:spTgt spid="6">
                                            <p:txEl>
                                              <p:pRg st="0" end="0"/>
                                            </p:txEl>
                                          </p:spTgt>
                                        </p:tgtEl>
                                      </p:cBhvr>
                                    </p:animEffect>
                                  </p:childTnLst>
                                </p:cTn>
                              </p:par>
                            </p:childTnLst>
                          </p:cTn>
                        </p:par>
                        <p:par>
                          <p:cTn id="38" fill="hold">
                            <p:stCondLst>
                              <p:cond delay="7000"/>
                            </p:stCondLst>
                            <p:childTnLst>
                              <p:par>
                                <p:cTn id="39" presetID="20" presetClass="entr" presetSubtype="0" fill="hold" grpId="0" nodeType="afterEffect">
                                  <p:stCondLst>
                                    <p:cond delay="0"/>
                                  </p:stCondLst>
                                  <p:childTnLst>
                                    <p:set>
                                      <p:cBhvr>
                                        <p:cTn id="40" dur="1" fill="hold">
                                          <p:stCondLst>
                                            <p:cond delay="0"/>
                                          </p:stCondLst>
                                        </p:cTn>
                                        <p:tgtEl>
                                          <p:spTgt spid="6">
                                            <p:txEl>
                                              <p:pRg st="1" end="1"/>
                                            </p:txEl>
                                          </p:spTgt>
                                        </p:tgtEl>
                                        <p:attrNameLst>
                                          <p:attrName>style.visibility</p:attrName>
                                        </p:attrNameLst>
                                      </p:cBhvr>
                                      <p:to>
                                        <p:strVal val="visible"/>
                                      </p:to>
                                    </p:set>
                                    <p:animEffect transition="in" filter="wedge">
                                      <p:cBhvr>
                                        <p:cTn id="41" dur="1000"/>
                                        <p:tgtEl>
                                          <p:spTgt spid="6">
                                            <p:txEl>
                                              <p:pRg st="1" end="1"/>
                                            </p:txEl>
                                          </p:spTgt>
                                        </p:tgtEl>
                                      </p:cBhvr>
                                    </p:animEffect>
                                  </p:childTnLst>
                                </p:cTn>
                              </p:par>
                            </p:childTnLst>
                          </p:cTn>
                        </p:par>
                        <p:par>
                          <p:cTn id="42" fill="hold">
                            <p:stCondLst>
                              <p:cond delay="8000"/>
                            </p:stCondLst>
                            <p:childTnLst>
                              <p:par>
                                <p:cTn id="43" presetID="20" presetClass="entr" presetSubtype="0" fill="hold" grpId="0" nodeType="afterEffect">
                                  <p:stCondLst>
                                    <p:cond delay="0"/>
                                  </p:stCondLst>
                                  <p:childTnLst>
                                    <p:set>
                                      <p:cBhvr>
                                        <p:cTn id="44" dur="1" fill="hold">
                                          <p:stCondLst>
                                            <p:cond delay="0"/>
                                          </p:stCondLst>
                                        </p:cTn>
                                        <p:tgtEl>
                                          <p:spTgt spid="6">
                                            <p:txEl>
                                              <p:pRg st="2" end="2"/>
                                            </p:txEl>
                                          </p:spTgt>
                                        </p:tgtEl>
                                        <p:attrNameLst>
                                          <p:attrName>style.visibility</p:attrName>
                                        </p:attrNameLst>
                                      </p:cBhvr>
                                      <p:to>
                                        <p:strVal val="visible"/>
                                      </p:to>
                                    </p:set>
                                    <p:animEffect transition="in" filter="wedge">
                                      <p:cBhvr>
                                        <p:cTn id="45" dur="1000"/>
                                        <p:tgtEl>
                                          <p:spTgt spid="6">
                                            <p:txEl>
                                              <p:pRg st="2" end="2"/>
                                            </p:txEl>
                                          </p:spTgt>
                                        </p:tgtEl>
                                      </p:cBhvr>
                                    </p:animEffect>
                                  </p:childTnLst>
                                </p:cTn>
                              </p:par>
                            </p:childTnLst>
                          </p:cTn>
                        </p:par>
                        <p:par>
                          <p:cTn id="46" fill="hold">
                            <p:stCondLst>
                              <p:cond delay="9000"/>
                            </p:stCondLst>
                            <p:childTnLst>
                              <p:par>
                                <p:cTn id="47" presetID="34" presetClass="entr" presetSubtype="0" fill="hold" nodeType="afterEffect">
                                  <p:stCondLst>
                                    <p:cond delay="0"/>
                                  </p:stCondLst>
                                  <p:childTnLst>
                                    <p:set>
                                      <p:cBhvr>
                                        <p:cTn id="48" dur="1" fill="hold">
                                          <p:stCondLst>
                                            <p:cond delay="0"/>
                                          </p:stCondLst>
                                        </p:cTn>
                                        <p:tgtEl>
                                          <p:spTgt spid="8"/>
                                        </p:tgtEl>
                                        <p:attrNameLst>
                                          <p:attrName>style.visibility</p:attrName>
                                        </p:attrNameLst>
                                      </p:cBhvr>
                                      <p:to>
                                        <p:strVal val="visible"/>
                                      </p:to>
                                    </p:set>
                                    <p:anim from="(-#ppt_w/2)" to="(#ppt_x)" calcmode="lin" valueType="num">
                                      <p:cBhvr>
                                        <p:cTn id="49" dur="1200" fill="hold">
                                          <p:stCondLst>
                                            <p:cond delay="0"/>
                                          </p:stCondLst>
                                        </p:cTn>
                                        <p:tgtEl>
                                          <p:spTgt spid="8"/>
                                        </p:tgtEl>
                                        <p:attrNameLst>
                                          <p:attrName>ppt_x</p:attrName>
                                        </p:attrNameLst>
                                      </p:cBhvr>
                                    </p:anim>
                                    <p:anim from="0" to="-1.0" calcmode="lin" valueType="num">
                                      <p:cBhvr>
                                        <p:cTn id="50" dur="400" decel="50000" autoRev="1" fill="hold">
                                          <p:stCondLst>
                                            <p:cond delay="1200"/>
                                          </p:stCondLst>
                                        </p:cTn>
                                        <p:tgtEl>
                                          <p:spTgt spid="8"/>
                                        </p:tgtEl>
                                        <p:attrNameLst>
                                          <p:attrName>xshear</p:attrName>
                                        </p:attrNameLst>
                                      </p:cBhvr>
                                    </p:anim>
                                    <p:animScale>
                                      <p:cBhvr>
                                        <p:cTn id="51" dur="400" decel="100000" autoRev="1" fill="hold">
                                          <p:stCondLst>
                                            <p:cond delay="1200"/>
                                          </p:stCondLst>
                                        </p:cTn>
                                        <p:tgtEl>
                                          <p:spTgt spid="8"/>
                                        </p:tgtEl>
                                      </p:cBhvr>
                                      <p:from x="100000" y="100000"/>
                                      <p:to x="80000" y="100000"/>
                                    </p:animScale>
                                    <p:anim by="(#ppt_h/3+#ppt_w*0.1)" calcmode="lin" valueType="num">
                                      <p:cBhvr additive="sum">
                                        <p:cTn id="52" dur="400" decel="100000" autoRev="1" fill="hold">
                                          <p:stCondLst>
                                            <p:cond delay="1200"/>
                                          </p:stCondLst>
                                        </p:cTn>
                                        <p:tgtEl>
                                          <p:spTgt spid="8"/>
                                        </p:tgtEl>
                                        <p:attrNameLst>
                                          <p:attrName>ppt_x</p:attrName>
                                        </p:attrNameLst>
                                      </p:cBhvr>
                                    </p:anim>
                                  </p:childTnLst>
                                </p:cTn>
                              </p:par>
                            </p:childTnLst>
                          </p:cTn>
                        </p:par>
                        <p:par>
                          <p:cTn id="53" fill="hold">
                            <p:stCondLst>
                              <p:cond delay="11000"/>
                            </p:stCondLst>
                            <p:childTnLst>
                              <p:par>
                                <p:cTn id="54" presetID="54" presetClass="entr" presetSubtype="0" accel="100000"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p:cTn id="56" dur="1000" fill="hold"/>
                                        <p:tgtEl>
                                          <p:spTgt spid="10"/>
                                        </p:tgtEl>
                                        <p:attrNameLst>
                                          <p:attrName>ppt_w</p:attrName>
                                        </p:attrNameLst>
                                      </p:cBhvr>
                                      <p:tavLst>
                                        <p:tav tm="0">
                                          <p:val>
                                            <p:strVal val="#ppt_w*0.05"/>
                                          </p:val>
                                        </p:tav>
                                        <p:tav tm="100000">
                                          <p:val>
                                            <p:strVal val="#ppt_w"/>
                                          </p:val>
                                        </p:tav>
                                      </p:tavLst>
                                    </p:anim>
                                    <p:anim calcmode="lin" valueType="num">
                                      <p:cBhvr>
                                        <p:cTn id="57" dur="1000" fill="hold"/>
                                        <p:tgtEl>
                                          <p:spTgt spid="10"/>
                                        </p:tgtEl>
                                        <p:attrNameLst>
                                          <p:attrName>ppt_h</p:attrName>
                                        </p:attrNameLst>
                                      </p:cBhvr>
                                      <p:tavLst>
                                        <p:tav tm="0">
                                          <p:val>
                                            <p:strVal val="#ppt_h"/>
                                          </p:val>
                                        </p:tav>
                                        <p:tav tm="100000">
                                          <p:val>
                                            <p:strVal val="#ppt_h"/>
                                          </p:val>
                                        </p:tav>
                                      </p:tavLst>
                                    </p:anim>
                                    <p:anim calcmode="lin" valueType="num">
                                      <p:cBhvr>
                                        <p:cTn id="58" dur="1000" fill="hold"/>
                                        <p:tgtEl>
                                          <p:spTgt spid="10"/>
                                        </p:tgtEl>
                                        <p:attrNameLst>
                                          <p:attrName>ppt_x</p:attrName>
                                        </p:attrNameLst>
                                      </p:cBhvr>
                                      <p:tavLst>
                                        <p:tav tm="0">
                                          <p:val>
                                            <p:strVal val="#ppt_x-.2"/>
                                          </p:val>
                                        </p:tav>
                                        <p:tav tm="100000">
                                          <p:val>
                                            <p:strVal val="#ppt_x"/>
                                          </p:val>
                                        </p:tav>
                                      </p:tavLst>
                                    </p:anim>
                                    <p:anim calcmode="lin" valueType="num">
                                      <p:cBhvr>
                                        <p:cTn id="59" dur="1000" fill="hold"/>
                                        <p:tgtEl>
                                          <p:spTgt spid="10"/>
                                        </p:tgtEl>
                                        <p:attrNameLst>
                                          <p:attrName>ppt_y</p:attrName>
                                        </p:attrNameLst>
                                      </p:cBhvr>
                                      <p:tavLst>
                                        <p:tav tm="0">
                                          <p:val>
                                            <p:strVal val="#ppt_y"/>
                                          </p:val>
                                        </p:tav>
                                        <p:tav tm="100000">
                                          <p:val>
                                            <p:strVal val="#ppt_y"/>
                                          </p:val>
                                        </p:tav>
                                      </p:tavLst>
                                    </p:anim>
                                    <p:animEffect transition="in" filter="fade">
                                      <p:cBhvr>
                                        <p:cTn id="60"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p:bldP spid="6" grpId="0" build="allAtOnce" animBg="1"/>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37000">
              <a:schemeClr val="accent3">
                <a:lumMod val="60000"/>
                <a:lumOff val="40000"/>
              </a:schemeClr>
            </a:gs>
            <a:gs pos="50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chemeClr val="accent2">
                    <a:lumMod val="60000"/>
                    <a:lumOff val="40000"/>
                  </a:schemeClr>
                </a:solidFill>
              </a:rPr>
              <a:t>Μεταγραφή</a:t>
            </a:r>
            <a:endParaRPr lang="el-GR" b="1" i="1" dirty="0">
              <a:solidFill>
                <a:schemeClr val="accent2">
                  <a:lumMod val="60000"/>
                  <a:lumOff val="40000"/>
                </a:schemeClr>
              </a:solidFill>
            </a:endParaRPr>
          </a:p>
        </p:txBody>
      </p:sp>
      <p:sp>
        <p:nvSpPr>
          <p:cNvPr id="3" name="2 - Θέση περιεχομένου"/>
          <p:cNvSpPr>
            <a:spLocks noGrp="1"/>
          </p:cNvSpPr>
          <p:nvPr>
            <p:ph idx="1"/>
          </p:nvPr>
        </p:nvSpPr>
        <p:spPr>
          <a:xfrm>
            <a:off x="457200" y="1600200"/>
            <a:ext cx="3970784" cy="2044823"/>
          </a:xfrm>
        </p:spPr>
        <p:style>
          <a:lnRef idx="1">
            <a:schemeClr val="dk1"/>
          </a:lnRef>
          <a:fillRef idx="2">
            <a:schemeClr val="dk1"/>
          </a:fillRef>
          <a:effectRef idx="1">
            <a:schemeClr val="dk1"/>
          </a:effectRef>
          <a:fontRef idx="minor">
            <a:schemeClr val="dk1"/>
          </a:fontRef>
        </p:style>
        <p:txBody>
          <a:bodyPr>
            <a:normAutofit/>
          </a:bodyPr>
          <a:lstStyle/>
          <a:p>
            <a:r>
              <a:rPr lang="el-GR" sz="1800" dirty="0" smtClean="0"/>
              <a:t>Η μεταγραφή έχει ως αποτέλεσμα την δημιουργία ενός μονόκλωνου RNA. </a:t>
            </a:r>
            <a:endParaRPr lang="el-GR" sz="1800" dirty="0" smtClean="0"/>
          </a:p>
          <a:p>
            <a:r>
              <a:rPr lang="el-GR" sz="1800" dirty="0" smtClean="0"/>
              <a:t> </a:t>
            </a:r>
            <a:r>
              <a:rPr lang="el-GR" sz="1800" dirty="0" smtClean="0"/>
              <a:t>Χρησιμοποιείται ένας από τους δυο κλώνους ως καλούπι.</a:t>
            </a:r>
            <a:endParaRPr lang="el-GR" sz="1800" dirty="0"/>
          </a:p>
        </p:txBody>
      </p:sp>
      <p:sp>
        <p:nvSpPr>
          <p:cNvPr id="4" name="3 - TextBox"/>
          <p:cNvSpPr txBox="1"/>
          <p:nvPr/>
        </p:nvSpPr>
        <p:spPr>
          <a:xfrm flipH="1">
            <a:off x="5508104" y="1484784"/>
            <a:ext cx="3024336" cy="369332"/>
          </a:xfrm>
          <a:prstGeom prst="rect">
            <a:avLst/>
          </a:prstGeom>
          <a:noFill/>
        </p:spPr>
        <p:txBody>
          <a:bodyPr wrap="square" rtlCol="0">
            <a:spAutoFit/>
          </a:bodyPr>
          <a:lstStyle/>
          <a:p>
            <a:r>
              <a:rPr lang="el-GR" b="1" u="sng" dirty="0" smtClean="0">
                <a:solidFill>
                  <a:schemeClr val="accent2">
                    <a:lumMod val="60000"/>
                    <a:lumOff val="40000"/>
                  </a:schemeClr>
                </a:solidFill>
              </a:rPr>
              <a:t>Τα βήματα της </a:t>
            </a:r>
            <a:r>
              <a:rPr lang="el-GR" b="1" u="sng" dirty="0" smtClean="0">
                <a:solidFill>
                  <a:schemeClr val="accent2">
                    <a:lumMod val="60000"/>
                    <a:lumOff val="40000"/>
                  </a:schemeClr>
                </a:solidFill>
              </a:rPr>
              <a:t>μεταγραφής : </a:t>
            </a:r>
            <a:endParaRPr lang="el-GR" u="sng" dirty="0">
              <a:solidFill>
                <a:schemeClr val="accent2">
                  <a:lumMod val="60000"/>
                  <a:lumOff val="40000"/>
                </a:schemeClr>
              </a:solidFill>
            </a:endParaRPr>
          </a:p>
        </p:txBody>
      </p:sp>
      <p:sp>
        <p:nvSpPr>
          <p:cNvPr id="6" name="5 - TextBox"/>
          <p:cNvSpPr txBox="1"/>
          <p:nvPr/>
        </p:nvSpPr>
        <p:spPr>
          <a:xfrm>
            <a:off x="5292080" y="1988840"/>
            <a:ext cx="3851920" cy="2554545"/>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marL="342900" indent="-342900">
              <a:buAutoNum type="arabicPeriod"/>
            </a:pPr>
            <a:r>
              <a:rPr lang="el-GR" sz="1600" dirty="0" smtClean="0"/>
              <a:t>Το </a:t>
            </a:r>
            <a:r>
              <a:rPr lang="el-GR" sz="1600" dirty="0" smtClean="0"/>
              <a:t>μόριο του DNA ανοίγει κατά μήκος ενός γονιδίου</a:t>
            </a:r>
            <a:r>
              <a:rPr lang="el-GR" sz="1600" dirty="0" smtClean="0"/>
              <a:t>.</a:t>
            </a:r>
          </a:p>
          <a:p>
            <a:pPr marL="342900" indent="-342900">
              <a:buAutoNum type="arabicPeriod"/>
            </a:pPr>
            <a:endParaRPr lang="el-GR" sz="1600" dirty="0" smtClean="0"/>
          </a:p>
          <a:p>
            <a:pPr marL="342900" indent="-342900">
              <a:buAutoNum type="arabicPeriod"/>
            </a:pPr>
            <a:r>
              <a:rPr lang="el-GR" sz="1600" dirty="0" smtClean="0"/>
              <a:t> Τα </a:t>
            </a:r>
            <a:r>
              <a:rPr lang="el-GR" sz="1600" dirty="0" err="1" smtClean="0"/>
              <a:t>νουκλεοτιδια</a:t>
            </a:r>
            <a:r>
              <a:rPr lang="el-GR" sz="1600" dirty="0" smtClean="0"/>
              <a:t> του RNA (Α,U,C,G) ζευγαρώνουν και ενώνονται κατά μήκος της ανοιχτής αλυσίδας. </a:t>
            </a:r>
            <a:endParaRPr lang="el-GR" sz="1600" dirty="0" smtClean="0"/>
          </a:p>
          <a:p>
            <a:pPr marL="342900" indent="-342900">
              <a:buAutoNum type="arabicPeriod"/>
            </a:pPr>
            <a:endParaRPr lang="el-GR" sz="1600" dirty="0" smtClean="0"/>
          </a:p>
          <a:p>
            <a:pPr marL="342900" indent="-342900">
              <a:buAutoNum type="arabicPeriod"/>
            </a:pPr>
            <a:r>
              <a:rPr lang="el-GR" sz="1600" dirty="0" smtClean="0"/>
              <a:t>Το </a:t>
            </a:r>
            <a:r>
              <a:rPr lang="el-GR" sz="1600" dirty="0" smtClean="0"/>
              <a:t>ολοκληρωμένο RNA απελευθερώνεται και κινείται προς το κυτταρόπλασμα.</a:t>
            </a:r>
            <a:endParaRPr lang="el-GR" sz="1600" dirty="0"/>
          </a:p>
        </p:txBody>
      </p:sp>
      <p:pic>
        <p:nvPicPr>
          <p:cNvPr id="7" name="6 - Εικόνα" descr="fdgfdg.jpg"/>
          <p:cNvPicPr>
            <a:picLocks noChangeAspect="1"/>
          </p:cNvPicPr>
          <p:nvPr/>
        </p:nvPicPr>
        <p:blipFill>
          <a:blip r:embed="rId2" cstate="print"/>
          <a:stretch>
            <a:fillRect/>
          </a:stretch>
        </p:blipFill>
        <p:spPr>
          <a:xfrm>
            <a:off x="251520" y="4437112"/>
            <a:ext cx="4608512" cy="2268070"/>
          </a:xfrm>
          <a:prstGeom prst="rect">
            <a:avLst/>
          </a:prstGeom>
        </p:spPr>
      </p:pic>
      <p:sp>
        <p:nvSpPr>
          <p:cNvPr id="8" name="7 - TextBox"/>
          <p:cNvSpPr txBox="1"/>
          <p:nvPr/>
        </p:nvSpPr>
        <p:spPr>
          <a:xfrm>
            <a:off x="971600" y="4005064"/>
            <a:ext cx="2952328" cy="369332"/>
          </a:xfrm>
          <a:prstGeom prst="rect">
            <a:avLst/>
          </a:prstGeom>
          <a:noFill/>
        </p:spPr>
        <p:txBody>
          <a:bodyPr wrap="square" rtlCol="0">
            <a:spAutoFit/>
          </a:bodyPr>
          <a:lstStyle/>
          <a:p>
            <a:r>
              <a:rPr lang="el-GR" b="1" u="sng" dirty="0" smtClean="0">
                <a:solidFill>
                  <a:schemeClr val="accent2">
                    <a:lumMod val="60000"/>
                    <a:lumOff val="40000"/>
                  </a:schemeClr>
                </a:solidFill>
              </a:rPr>
              <a:t>Η </a:t>
            </a:r>
            <a:r>
              <a:rPr lang="el-GR" b="1" u="sng" dirty="0" err="1" smtClean="0">
                <a:solidFill>
                  <a:schemeClr val="accent2">
                    <a:lumMod val="60000"/>
                    <a:lumOff val="40000"/>
                  </a:schemeClr>
                </a:solidFill>
              </a:rPr>
              <a:t>διαδικασια</a:t>
            </a:r>
            <a:r>
              <a:rPr lang="el-GR" b="1" u="sng" dirty="0" smtClean="0">
                <a:solidFill>
                  <a:schemeClr val="accent2">
                    <a:lumMod val="60000"/>
                    <a:lumOff val="40000"/>
                  </a:schemeClr>
                </a:solidFill>
              </a:rPr>
              <a:t> </a:t>
            </a:r>
            <a:r>
              <a:rPr lang="el-GR" b="1" u="sng" dirty="0" err="1" smtClean="0">
                <a:solidFill>
                  <a:schemeClr val="accent2">
                    <a:lumMod val="60000"/>
                    <a:lumOff val="40000"/>
                  </a:schemeClr>
                </a:solidFill>
              </a:rPr>
              <a:t>μεταγραφης</a:t>
            </a:r>
            <a:r>
              <a:rPr lang="el-GR" b="1" u="sng" dirty="0" smtClean="0">
                <a:solidFill>
                  <a:schemeClr val="accent2">
                    <a:lumMod val="60000"/>
                    <a:lumOff val="40000"/>
                  </a:schemeClr>
                </a:solidFill>
              </a:rPr>
              <a:t> </a:t>
            </a:r>
            <a:endParaRPr lang="el-GR" b="1" u="sng" dirty="0">
              <a:solidFill>
                <a:schemeClr val="accent2">
                  <a:lumMod val="60000"/>
                  <a:lumOff val="4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1000"/>
                                        <p:tgtEl>
                                          <p:spTgt spid="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p:cTn id="11" dur="500" fill="hold"/>
                                        <p:tgtEl>
                                          <p:spTgt spid="3">
                                            <p:bg/>
                                          </p:spTgt>
                                        </p:tgtEl>
                                        <p:attrNameLst>
                                          <p:attrName>ppt_w</p:attrName>
                                        </p:attrNameLst>
                                      </p:cBhvr>
                                      <p:tavLst>
                                        <p:tav tm="0">
                                          <p:val>
                                            <p:fltVal val="0"/>
                                          </p:val>
                                        </p:tav>
                                        <p:tav tm="100000">
                                          <p:val>
                                            <p:strVal val="#ppt_w"/>
                                          </p:val>
                                        </p:tav>
                                      </p:tavLst>
                                    </p:anim>
                                    <p:anim calcmode="lin" valueType="num">
                                      <p:cBhvr>
                                        <p:cTn id="12" dur="500" fill="hold"/>
                                        <p:tgtEl>
                                          <p:spTgt spid="3">
                                            <p:bg/>
                                          </p:spTgt>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3" presetClass="entr" presetSubtype="16" fill="hold" grpId="0" nodeType="after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anim calcmode="lin" valueType="num">
                                      <p:cBhvr>
                                        <p:cTn id="16"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7" dur="500" fill="hold"/>
                                        <p:tgtEl>
                                          <p:spTgt spid="3">
                                            <p:txEl>
                                              <p:pRg st="0" end="0"/>
                                            </p:txEl>
                                          </p:spTgt>
                                        </p:tgtEl>
                                        <p:attrNameLst>
                                          <p:attrName>ppt_h</p:attrName>
                                        </p:attrNameLst>
                                      </p:cBhvr>
                                      <p:tavLst>
                                        <p:tav tm="0">
                                          <p:val>
                                            <p:fltVal val="0"/>
                                          </p:val>
                                        </p:tav>
                                        <p:tav tm="100000">
                                          <p:val>
                                            <p:strVal val="#ppt_h"/>
                                          </p:val>
                                        </p:tav>
                                      </p:tavLst>
                                    </p:anim>
                                  </p:childTnLst>
                                </p:cTn>
                              </p:par>
                            </p:childTnLst>
                          </p:cTn>
                        </p:par>
                        <p:par>
                          <p:cTn id="18" fill="hold">
                            <p:stCondLst>
                              <p:cond delay="2000"/>
                            </p:stCondLst>
                            <p:childTnLst>
                              <p:par>
                                <p:cTn id="19" presetID="23" presetClass="entr" presetSubtype="16" fill="hold" grpId="0" nodeType="after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childTnLst>
                                </p:cTn>
                              </p:par>
                            </p:childTnLst>
                          </p:cTn>
                        </p:par>
                        <p:par>
                          <p:cTn id="23" fill="hold">
                            <p:stCondLst>
                              <p:cond delay="2500"/>
                            </p:stCondLst>
                            <p:childTnLst>
                              <p:par>
                                <p:cTn id="24" presetID="30" presetClass="entr" presetSubtype="0"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800" decel="100000"/>
                                        <p:tgtEl>
                                          <p:spTgt spid="4"/>
                                        </p:tgtEl>
                                      </p:cBhvr>
                                    </p:animEffect>
                                    <p:anim calcmode="lin" valueType="num">
                                      <p:cBhvr>
                                        <p:cTn id="27" dur="800" decel="100000" fill="hold"/>
                                        <p:tgtEl>
                                          <p:spTgt spid="4"/>
                                        </p:tgtEl>
                                        <p:attrNameLst>
                                          <p:attrName>style.rotation</p:attrName>
                                        </p:attrNameLst>
                                      </p:cBhvr>
                                      <p:tavLst>
                                        <p:tav tm="0">
                                          <p:val>
                                            <p:fltVal val="-90"/>
                                          </p:val>
                                        </p:tav>
                                        <p:tav tm="100000">
                                          <p:val>
                                            <p:fltVal val="0"/>
                                          </p:val>
                                        </p:tav>
                                      </p:tavLst>
                                    </p:anim>
                                    <p:anim calcmode="lin" valueType="num">
                                      <p:cBhvr>
                                        <p:cTn id="28" dur="800" decel="100000" fill="hold"/>
                                        <p:tgtEl>
                                          <p:spTgt spid="4"/>
                                        </p:tgtEl>
                                        <p:attrNameLst>
                                          <p:attrName>ppt_x</p:attrName>
                                        </p:attrNameLst>
                                      </p:cBhvr>
                                      <p:tavLst>
                                        <p:tav tm="0">
                                          <p:val>
                                            <p:strVal val="#ppt_x+0.4"/>
                                          </p:val>
                                        </p:tav>
                                        <p:tav tm="100000">
                                          <p:val>
                                            <p:strVal val="#ppt_x-0.05"/>
                                          </p:val>
                                        </p:tav>
                                      </p:tavLst>
                                    </p:anim>
                                    <p:anim calcmode="lin" valueType="num">
                                      <p:cBhvr>
                                        <p:cTn id="29" dur="800" decel="100000" fill="hold"/>
                                        <p:tgtEl>
                                          <p:spTgt spid="4"/>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par>
                          <p:cTn id="32" fill="hold">
                            <p:stCondLst>
                              <p:cond delay="3500"/>
                            </p:stCondLst>
                            <p:childTnLst>
                              <p:par>
                                <p:cTn id="33" presetID="52" presetClass="entr" presetSubtype="0"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Scale>
                                      <p:cBhvr>
                                        <p:cTn id="35"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6" dur="1000" decel="50000" fill="hold">
                                          <p:stCondLst>
                                            <p:cond delay="0"/>
                                          </p:stCondLst>
                                        </p:cTn>
                                        <p:tgtEl>
                                          <p:spTgt spid="6"/>
                                        </p:tgtEl>
                                        <p:attrNameLst>
                                          <p:attrName>ppt_x</p:attrName>
                                          <p:attrName>ppt_y</p:attrName>
                                        </p:attrNameLst>
                                      </p:cBhvr>
                                    </p:animMotion>
                                    <p:animEffect transition="in" filter="fade">
                                      <p:cBhvr>
                                        <p:cTn id="37" dur="1000"/>
                                        <p:tgtEl>
                                          <p:spTgt spid="6"/>
                                        </p:tgtEl>
                                      </p:cBhvr>
                                    </p:animEffect>
                                  </p:childTnLst>
                                </p:cTn>
                              </p:par>
                            </p:childTnLst>
                          </p:cTn>
                        </p:par>
                        <p:par>
                          <p:cTn id="38" fill="hold">
                            <p:stCondLst>
                              <p:cond delay="4500"/>
                            </p:stCondLst>
                            <p:childTnLst>
                              <p:par>
                                <p:cTn id="39" presetID="35" presetClass="entr" presetSubtype="0"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1000"/>
                                        <p:tgtEl>
                                          <p:spTgt spid="8"/>
                                        </p:tgtEl>
                                      </p:cBhvr>
                                    </p:animEffect>
                                    <p:anim calcmode="lin" valueType="num">
                                      <p:cBhvr>
                                        <p:cTn id="42" dur="1000" fill="hold"/>
                                        <p:tgtEl>
                                          <p:spTgt spid="8"/>
                                        </p:tgtEl>
                                        <p:attrNameLst>
                                          <p:attrName>style.rotation</p:attrName>
                                        </p:attrNameLst>
                                      </p:cBhvr>
                                      <p:tavLst>
                                        <p:tav tm="0">
                                          <p:val>
                                            <p:fltVal val="720"/>
                                          </p:val>
                                        </p:tav>
                                        <p:tav tm="100000">
                                          <p:val>
                                            <p:fltVal val="0"/>
                                          </p:val>
                                        </p:tav>
                                      </p:tavLst>
                                    </p:anim>
                                    <p:anim calcmode="lin" valueType="num">
                                      <p:cBhvr>
                                        <p:cTn id="43" dur="1000" fill="hold"/>
                                        <p:tgtEl>
                                          <p:spTgt spid="8"/>
                                        </p:tgtEl>
                                        <p:attrNameLst>
                                          <p:attrName>ppt_h</p:attrName>
                                        </p:attrNameLst>
                                      </p:cBhvr>
                                      <p:tavLst>
                                        <p:tav tm="0">
                                          <p:val>
                                            <p:fltVal val="0"/>
                                          </p:val>
                                        </p:tav>
                                        <p:tav tm="100000">
                                          <p:val>
                                            <p:strVal val="#ppt_h"/>
                                          </p:val>
                                        </p:tav>
                                      </p:tavLst>
                                    </p:anim>
                                    <p:anim calcmode="lin" valueType="num">
                                      <p:cBhvr>
                                        <p:cTn id="44" dur="1000" fill="hold"/>
                                        <p:tgtEl>
                                          <p:spTgt spid="8"/>
                                        </p:tgtEl>
                                        <p:attrNameLst>
                                          <p:attrName>ppt_w</p:attrName>
                                        </p:attrNameLst>
                                      </p:cBhvr>
                                      <p:tavLst>
                                        <p:tav tm="0">
                                          <p:val>
                                            <p:fltVal val="0"/>
                                          </p:val>
                                        </p:tav>
                                        <p:tav tm="100000">
                                          <p:val>
                                            <p:strVal val="#ppt_w"/>
                                          </p:val>
                                        </p:tav>
                                      </p:tavLst>
                                    </p:anim>
                                  </p:childTnLst>
                                </p:cTn>
                              </p:par>
                            </p:childTnLst>
                          </p:cTn>
                        </p:par>
                        <p:par>
                          <p:cTn id="45" fill="hold">
                            <p:stCondLst>
                              <p:cond delay="5500"/>
                            </p:stCondLst>
                            <p:childTnLst>
                              <p:par>
                                <p:cTn id="46" presetID="29" presetClass="entr" presetSubtype="0" fill="hold" nodeType="afterEffect">
                                  <p:stCondLst>
                                    <p:cond delay="0"/>
                                  </p:stCondLst>
                                  <p:childTnLst>
                                    <p:set>
                                      <p:cBhvr>
                                        <p:cTn id="47" dur="1" fill="hold">
                                          <p:stCondLst>
                                            <p:cond delay="0"/>
                                          </p:stCondLst>
                                        </p:cTn>
                                        <p:tgtEl>
                                          <p:spTgt spid="7"/>
                                        </p:tgtEl>
                                        <p:attrNameLst>
                                          <p:attrName>style.visibility</p:attrName>
                                        </p:attrNameLst>
                                      </p:cBhvr>
                                      <p:to>
                                        <p:strVal val="visible"/>
                                      </p:to>
                                    </p:set>
                                    <p:anim calcmode="lin" valueType="num">
                                      <p:cBhvr>
                                        <p:cTn id="48" dur="1000" fill="hold"/>
                                        <p:tgtEl>
                                          <p:spTgt spid="7"/>
                                        </p:tgtEl>
                                        <p:attrNameLst>
                                          <p:attrName>ppt_x</p:attrName>
                                        </p:attrNameLst>
                                      </p:cBhvr>
                                      <p:tavLst>
                                        <p:tav tm="0">
                                          <p:val>
                                            <p:strVal val="#ppt_x-.2"/>
                                          </p:val>
                                        </p:tav>
                                        <p:tav tm="100000">
                                          <p:val>
                                            <p:strVal val="#ppt_x"/>
                                          </p:val>
                                        </p:tav>
                                      </p:tavLst>
                                    </p:anim>
                                    <p:anim calcmode="lin" valueType="num">
                                      <p:cBhvr>
                                        <p:cTn id="49"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0"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p:bldP spid="6" grpId="0" animBg="1"/>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rgbClr val="DDEBCF"/>
            </a:gs>
            <a:gs pos="50000">
              <a:srgbClr val="9CB86E"/>
            </a:gs>
            <a:gs pos="100000">
              <a:srgbClr val="156B13"/>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dirty="0" smtClean="0">
                <a:solidFill>
                  <a:srgbClr val="006600"/>
                </a:solidFill>
              </a:rPr>
              <a:t>Μετάφραση</a:t>
            </a:r>
            <a:r>
              <a:rPr lang="el-GR" b="1" i="1" dirty="0" smtClean="0">
                <a:solidFill>
                  <a:srgbClr val="006600"/>
                </a:solidFill>
              </a:rPr>
              <a:t>(</a:t>
            </a:r>
            <a:r>
              <a:rPr lang="el-GR" b="1" i="1" dirty="0" err="1" smtClean="0">
                <a:solidFill>
                  <a:srgbClr val="006600"/>
                </a:solidFill>
              </a:rPr>
              <a:t>πρωτεϊνοσυνθεση</a:t>
            </a:r>
            <a:r>
              <a:rPr lang="el-GR" b="1" i="1" dirty="0" smtClean="0">
                <a:solidFill>
                  <a:srgbClr val="006600"/>
                </a:solidFill>
              </a:rPr>
              <a:t>)</a:t>
            </a:r>
            <a:endParaRPr lang="el-GR" b="1" i="1" dirty="0">
              <a:solidFill>
                <a:srgbClr val="006600"/>
              </a:solidFill>
            </a:endParaRPr>
          </a:p>
        </p:txBody>
      </p:sp>
      <p:sp>
        <p:nvSpPr>
          <p:cNvPr id="3" name="2 - Θέση περιεχομένου"/>
          <p:cNvSpPr>
            <a:spLocks noGrp="1"/>
          </p:cNvSpPr>
          <p:nvPr>
            <p:ph idx="1"/>
          </p:nvPr>
        </p:nvSpPr>
        <p:spPr>
          <a:xfrm>
            <a:off x="457200" y="1556792"/>
            <a:ext cx="7859216" cy="4569371"/>
          </a:xfrm>
        </p:spPr>
        <p:style>
          <a:lnRef idx="1">
            <a:schemeClr val="accent3"/>
          </a:lnRef>
          <a:fillRef idx="2">
            <a:schemeClr val="accent3"/>
          </a:fillRef>
          <a:effectRef idx="1">
            <a:schemeClr val="accent3"/>
          </a:effectRef>
          <a:fontRef idx="minor">
            <a:schemeClr val="dk1"/>
          </a:fontRef>
        </p:style>
        <p:txBody>
          <a:bodyPr>
            <a:normAutofit fontScale="47500" lnSpcReduction="20000"/>
          </a:bodyPr>
          <a:lstStyle/>
          <a:p>
            <a:r>
              <a:rPr lang="el-GR" dirty="0" smtClean="0"/>
              <a:t>  </a:t>
            </a:r>
            <a:r>
              <a:rPr lang="el-GR" b="1" dirty="0" smtClean="0"/>
              <a:t>Η διαδικασία της μετάφρασης είναι η μετάφραση του &lt;&lt;Κωδικού&gt;&gt; των </a:t>
            </a:r>
            <a:r>
              <a:rPr lang="el-GR" b="1" dirty="0" err="1" smtClean="0"/>
              <a:t>νουκλεοτιδιων</a:t>
            </a:r>
            <a:r>
              <a:rPr lang="el-GR" b="1" dirty="0" smtClean="0"/>
              <a:t> στη γλώσσα των αμινοξέων. </a:t>
            </a:r>
            <a:endParaRPr lang="el-GR" b="1" dirty="0" smtClean="0"/>
          </a:p>
          <a:p>
            <a:endParaRPr lang="el-GR" b="1" dirty="0" smtClean="0"/>
          </a:p>
          <a:p>
            <a:r>
              <a:rPr lang="el-GR" b="1" dirty="0" smtClean="0"/>
              <a:t>Η </a:t>
            </a:r>
            <a:r>
              <a:rPr lang="el-GR" b="1" dirty="0" smtClean="0"/>
              <a:t>μετάφραση συμβαίνει στο κυτταρόπλασμα, στα </a:t>
            </a:r>
            <a:r>
              <a:rPr lang="el-GR" b="1" dirty="0" err="1" smtClean="0"/>
              <a:t>ριβοσώματα</a:t>
            </a:r>
            <a:r>
              <a:rPr lang="el-GR" b="1" dirty="0" smtClean="0"/>
              <a:t>. </a:t>
            </a:r>
            <a:endParaRPr lang="el-GR" b="1" dirty="0" smtClean="0"/>
          </a:p>
          <a:p>
            <a:endParaRPr lang="el-GR" b="1" dirty="0" smtClean="0"/>
          </a:p>
          <a:p>
            <a:r>
              <a:rPr lang="el-GR" b="1" dirty="0" smtClean="0"/>
              <a:t> </a:t>
            </a:r>
            <a:r>
              <a:rPr lang="el-GR" b="1" dirty="0" smtClean="0"/>
              <a:t>Το </a:t>
            </a:r>
            <a:r>
              <a:rPr lang="el-GR" b="1" dirty="0" err="1" smtClean="0"/>
              <a:t>rRNA</a:t>
            </a:r>
            <a:r>
              <a:rPr lang="el-GR" b="1" dirty="0" smtClean="0"/>
              <a:t> είναι τμήμα του </a:t>
            </a:r>
            <a:r>
              <a:rPr lang="el-GR" b="1" dirty="0" err="1" smtClean="0"/>
              <a:t>ριβοσώματος</a:t>
            </a:r>
            <a:r>
              <a:rPr lang="el-GR" b="1" dirty="0" smtClean="0"/>
              <a:t> που προσκολλάται στο </a:t>
            </a:r>
            <a:r>
              <a:rPr lang="el-GR" b="1" dirty="0" err="1" smtClean="0"/>
              <a:t>mRNA</a:t>
            </a:r>
            <a:r>
              <a:rPr lang="el-GR" b="1" dirty="0" smtClean="0"/>
              <a:t>. </a:t>
            </a:r>
            <a:endParaRPr lang="el-GR" b="1" dirty="0" smtClean="0"/>
          </a:p>
          <a:p>
            <a:endParaRPr lang="el-GR" b="1" dirty="0" smtClean="0"/>
          </a:p>
          <a:p>
            <a:r>
              <a:rPr lang="el-GR" b="1" dirty="0" smtClean="0"/>
              <a:t> </a:t>
            </a:r>
            <a:r>
              <a:rPr lang="el-GR" b="1" dirty="0" smtClean="0"/>
              <a:t>Το </a:t>
            </a:r>
            <a:r>
              <a:rPr lang="el-GR" b="1" dirty="0" err="1" smtClean="0"/>
              <a:t>tRNA</a:t>
            </a:r>
            <a:r>
              <a:rPr lang="el-GR" b="1" dirty="0" smtClean="0"/>
              <a:t> έχει μια </a:t>
            </a:r>
            <a:r>
              <a:rPr lang="el-GR" b="1" dirty="0" err="1" smtClean="0"/>
              <a:t>τριπλετα</a:t>
            </a:r>
            <a:r>
              <a:rPr lang="el-GR" b="1" dirty="0" smtClean="0"/>
              <a:t> βάσεων στην μια άκρη και μπορεί να καβαλάει ένα </a:t>
            </a:r>
            <a:r>
              <a:rPr lang="el-GR" b="1" dirty="0" err="1" smtClean="0"/>
              <a:t>αμινοξυ</a:t>
            </a:r>
            <a:r>
              <a:rPr lang="el-GR" b="1" dirty="0" smtClean="0"/>
              <a:t> στην άλλη άκρη. </a:t>
            </a:r>
            <a:endParaRPr lang="el-GR" b="1" dirty="0" smtClean="0"/>
          </a:p>
          <a:p>
            <a:endParaRPr lang="el-GR" b="1" dirty="0" smtClean="0"/>
          </a:p>
          <a:p>
            <a:r>
              <a:rPr lang="el-GR" b="1" dirty="0" smtClean="0"/>
              <a:t> </a:t>
            </a:r>
            <a:r>
              <a:rPr lang="el-GR" b="1" dirty="0" smtClean="0"/>
              <a:t>Το </a:t>
            </a:r>
            <a:r>
              <a:rPr lang="el-GR" b="1" dirty="0" err="1" smtClean="0"/>
              <a:t>tRNA</a:t>
            </a:r>
            <a:r>
              <a:rPr lang="el-GR" b="1" dirty="0" smtClean="0"/>
              <a:t> &lt;&lt;μεταφράζει&gt;&gt; τις βάσεις σε αμινοξέα όταν συνταιριάζεται με το </a:t>
            </a:r>
            <a:r>
              <a:rPr lang="el-GR" b="1" dirty="0" err="1" smtClean="0"/>
              <a:t>mRNA</a:t>
            </a:r>
            <a:r>
              <a:rPr lang="el-GR" b="1" dirty="0" smtClean="0"/>
              <a:t>. Το </a:t>
            </a:r>
            <a:r>
              <a:rPr lang="el-GR" b="1" dirty="0" err="1" smtClean="0"/>
              <a:t>mRNA</a:t>
            </a:r>
            <a:r>
              <a:rPr lang="el-GR" b="1" dirty="0" smtClean="0"/>
              <a:t> που προκύπτει από τη μεταγραφή προσδένεται σε ένα </a:t>
            </a:r>
            <a:r>
              <a:rPr lang="el-GR" b="1" dirty="0" err="1" smtClean="0"/>
              <a:t>ριβόσωμα</a:t>
            </a:r>
            <a:r>
              <a:rPr lang="el-GR" b="1" dirty="0" smtClean="0"/>
              <a:t>, για να ξεκινήσει η διαδικασία της μετάφρασης (</a:t>
            </a:r>
            <a:r>
              <a:rPr lang="el-GR" b="1" dirty="0" err="1" smtClean="0"/>
              <a:t>πρωτεϊνοσύνθεση</a:t>
            </a:r>
            <a:r>
              <a:rPr lang="el-GR" b="1" dirty="0" smtClean="0"/>
              <a:t>), από την οποία θα προκύψει τελικά η πρωτεΐνη. Στην </a:t>
            </a:r>
            <a:r>
              <a:rPr lang="el-GR" b="1" dirty="0" err="1" smtClean="0"/>
              <a:t>πρωτεϊνοσύνθεση</a:t>
            </a:r>
            <a:r>
              <a:rPr lang="el-GR" b="1" dirty="0" smtClean="0"/>
              <a:t> είναι απαραίτητη η συμμετοχή και των τριών ειδών RNA που αναφέραμε(</a:t>
            </a:r>
            <a:r>
              <a:rPr lang="el-GR" b="1" dirty="0" err="1" smtClean="0"/>
              <a:t>mRNA,tRNA,rRNA</a:t>
            </a:r>
            <a:r>
              <a:rPr lang="el-GR" b="1" dirty="0" smtClean="0"/>
              <a:t>). Το ένα άκρο του </a:t>
            </a:r>
            <a:r>
              <a:rPr lang="el-GR" b="1" dirty="0" err="1" smtClean="0"/>
              <a:t>mRNA</a:t>
            </a:r>
            <a:r>
              <a:rPr lang="el-GR" b="1" dirty="0" smtClean="0"/>
              <a:t> συνδέεται με ένα μόριο </a:t>
            </a:r>
            <a:r>
              <a:rPr lang="el-GR" b="1" dirty="0" err="1" smtClean="0"/>
              <a:t>rRNA</a:t>
            </a:r>
            <a:r>
              <a:rPr lang="el-GR" b="1" dirty="0" smtClean="0"/>
              <a:t> του </a:t>
            </a:r>
            <a:r>
              <a:rPr lang="el-GR" b="1" dirty="0" err="1" smtClean="0"/>
              <a:t>ριβοσώματος</a:t>
            </a:r>
            <a:r>
              <a:rPr lang="el-GR" b="1" dirty="0" smtClean="0"/>
              <a:t> χάρη στη συμπληρωματικότητα των αζωτούχων βάσεων. Στη συνέχεια, κατάλληλα μόρια </a:t>
            </a:r>
            <a:r>
              <a:rPr lang="el-GR" b="1" dirty="0" err="1" smtClean="0"/>
              <a:t>tRNA</a:t>
            </a:r>
            <a:r>
              <a:rPr lang="el-GR" b="1" dirty="0" smtClean="0"/>
              <a:t>, τα οποία εμφανίζουν επίσης συμπληρωματικότητα με το </a:t>
            </a:r>
            <a:r>
              <a:rPr lang="el-GR" b="1" dirty="0" err="1" smtClean="0"/>
              <a:t>mRNA</a:t>
            </a:r>
            <a:r>
              <a:rPr lang="el-GR" b="1" dirty="0" smtClean="0"/>
              <a:t>, μεταφέρουν διαδοχικά στο </a:t>
            </a:r>
            <a:r>
              <a:rPr lang="el-GR" b="1" dirty="0" err="1" smtClean="0"/>
              <a:t>ριβόσωμα</a:t>
            </a:r>
            <a:r>
              <a:rPr lang="el-GR" b="1" dirty="0" smtClean="0"/>
              <a:t> συγκεκριμένα αμινοξέα. Κάθε </a:t>
            </a:r>
            <a:r>
              <a:rPr lang="el-GR" b="1" dirty="0" err="1" smtClean="0"/>
              <a:t>αμινοξύ</a:t>
            </a:r>
            <a:r>
              <a:rPr lang="el-GR" b="1" dirty="0" smtClean="0"/>
              <a:t> συνδέεται με χημικό δεσμό με το επόμενο και έτσι σχηματίζεται η συγκεκριμένη πρωτεΐνη. Οι διαδικασίες της αντιγραφής, της μεταγραφής και της μετάφρασης γίνονται με τη βοήθεια ειδικών ενζύμων.</a:t>
            </a:r>
            <a:endParaRPr lang="el-GR"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8" presetClass="entr" presetSubtype="0" accel="5000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set>
                                      <p:cBhvr>
                                        <p:cTn id="7" dur="228" fill="hold">
                                          <p:stCondLst>
                                            <p:cond delay="0"/>
                                          </p:stCondLst>
                                        </p:cTn>
                                        <p:tgtEl>
                                          <p:spTgt spid="2"/>
                                        </p:tgtEl>
                                        <p:attrNameLst>
                                          <p:attrName>style.rotation</p:attrName>
                                        </p:attrNameLst>
                                      </p:cBhvr>
                                      <p:to>
                                        <p:strVal val="-45.0"/>
                                      </p:to>
                                    </p:set>
                                    <p:anim calcmode="lin" valueType="num">
                                      <p:cBhvr>
                                        <p:cTn id="8" dur="228" fill="hold">
                                          <p:stCondLst>
                                            <p:cond delay="228"/>
                                          </p:stCondLst>
                                        </p:cTn>
                                        <p:tgtEl>
                                          <p:spTgt spid="2"/>
                                        </p:tgtEl>
                                        <p:attrNameLst>
                                          <p:attrName>style.rotation</p:attrName>
                                        </p:attrNameLst>
                                      </p:cBhvr>
                                      <p:tavLst>
                                        <p:tav tm="0">
                                          <p:val>
                                            <p:fltVal val="-45"/>
                                          </p:val>
                                        </p:tav>
                                        <p:tav tm="69900">
                                          <p:val>
                                            <p:fltVal val="45"/>
                                          </p:val>
                                        </p:tav>
                                        <p:tav tm="100000">
                                          <p:val>
                                            <p:fltVal val="0"/>
                                          </p:val>
                                        </p:tav>
                                      </p:tavLst>
                                    </p:anim>
                                    <p:anim calcmode="lin" valueType="num">
                                      <p:cBhvr>
                                        <p:cTn id="9" dur="228" fill="hold">
                                          <p:stCondLst>
                                            <p:cond delay="0"/>
                                          </p:stCondLst>
                                        </p:cTn>
                                        <p:tgtEl>
                                          <p:spTgt spid="2"/>
                                        </p:tgtEl>
                                        <p:attrNameLst>
                                          <p:attrName>ppt_y</p:attrName>
                                        </p:attrNameLst>
                                      </p:cBhvr>
                                      <p:tavLst>
                                        <p:tav tm="0">
                                          <p:val>
                                            <p:strVal val="#ppt_y-1"/>
                                          </p:val>
                                        </p:tav>
                                        <p:tav tm="100000">
                                          <p:val>
                                            <p:strVal val="#ppt_y-(0.354*#ppt_w-0.172*#ppt_h)"/>
                                          </p:val>
                                        </p:tav>
                                      </p:tavLst>
                                    </p:anim>
                                    <p:anim calcmode="lin" valueType="num">
                                      <p:cBhvr>
                                        <p:cTn id="10" dur="78" decel="50000" autoRev="1" fill="hold">
                                          <p:stCondLst>
                                            <p:cond delay="228"/>
                                          </p:stCondLst>
                                        </p:cTn>
                                        <p:tgtEl>
                                          <p:spTgt spid="2"/>
                                        </p:tgtEl>
                                        <p:attrNameLst>
                                          <p:attrName>ppt_y</p:attrName>
                                        </p:attrNameLst>
                                      </p:cBhvr>
                                      <p:tavLst>
                                        <p:tav tm="0">
                                          <p:val>
                                            <p:strVal val="#ppt_y-(0.354*#ppt_w-0.172*#ppt_h)"/>
                                          </p:val>
                                        </p:tav>
                                        <p:tav tm="100000">
                                          <p:val>
                                            <p:strVal val="#ppt_y-(0.354*#ppt_w-0.172*#ppt_h)-#ppt_h/2"/>
                                          </p:val>
                                        </p:tav>
                                      </p:tavLst>
                                    </p:anim>
                                    <p:anim calcmode="lin" valueType="num">
                                      <p:cBhvr>
                                        <p:cTn id="11" dur="68" fill="hold">
                                          <p:stCondLst>
                                            <p:cond delay="432"/>
                                          </p:stCondLst>
                                        </p:cTn>
                                        <p:tgtEl>
                                          <p:spTgt spid="2"/>
                                        </p:tgtEl>
                                        <p:attrNameLst>
                                          <p:attrName>ppt_y</p:attrName>
                                        </p:attrNameLst>
                                      </p:cBhvr>
                                      <p:tavLst>
                                        <p:tav tm="0">
                                          <p:val>
                                            <p:strVal val="#ppt_y-(0.354*#ppt_w-0.172*#ppt_h)"/>
                                          </p:val>
                                        </p:tav>
                                        <p:tav tm="100000">
                                          <p:val>
                                            <p:strVal val="#ppt_y"/>
                                          </p:val>
                                        </p:tav>
                                      </p:tavLst>
                                    </p:anim>
                                  </p:childTnLst>
                                </p:cTn>
                              </p:par>
                            </p:childTnLst>
                          </p:cTn>
                        </p:par>
                        <p:par>
                          <p:cTn id="12" fill="hold">
                            <p:stCondLst>
                              <p:cond delay="6750"/>
                            </p:stCondLst>
                            <p:childTnLst>
                              <p:par>
                                <p:cTn id="13" presetID="15" presetClass="entr" presetSubtype="0" fill="hold" grpId="0" nodeType="afterEffect">
                                  <p:stCondLst>
                                    <p:cond delay="0"/>
                                  </p:stCondLst>
                                  <p:childTnLst>
                                    <p:set>
                                      <p:cBhvr>
                                        <p:cTn id="14" dur="1" fill="hold">
                                          <p:stCondLst>
                                            <p:cond delay="0"/>
                                          </p:stCondLst>
                                        </p:cTn>
                                        <p:tgtEl>
                                          <p:spTgt spid="3">
                                            <p:bg/>
                                          </p:spTgt>
                                        </p:tgtEl>
                                        <p:attrNameLst>
                                          <p:attrName>style.visibility</p:attrName>
                                        </p:attrNameLst>
                                      </p:cBhvr>
                                      <p:to>
                                        <p:strVal val="visible"/>
                                      </p:to>
                                    </p:set>
                                    <p:anim calcmode="lin" valueType="num">
                                      <p:cBhvr>
                                        <p:cTn id="15" dur="1000" fill="hold"/>
                                        <p:tgtEl>
                                          <p:spTgt spid="3">
                                            <p:bg/>
                                          </p:spTgt>
                                        </p:tgtEl>
                                        <p:attrNameLst>
                                          <p:attrName>ppt_w</p:attrName>
                                        </p:attrNameLst>
                                      </p:cBhvr>
                                      <p:tavLst>
                                        <p:tav tm="0">
                                          <p:val>
                                            <p:fltVal val="0"/>
                                          </p:val>
                                        </p:tav>
                                        <p:tav tm="100000">
                                          <p:val>
                                            <p:strVal val="#ppt_w"/>
                                          </p:val>
                                        </p:tav>
                                      </p:tavLst>
                                    </p:anim>
                                    <p:anim calcmode="lin" valueType="num">
                                      <p:cBhvr>
                                        <p:cTn id="16" dur="1000" fill="hold"/>
                                        <p:tgtEl>
                                          <p:spTgt spid="3">
                                            <p:bg/>
                                          </p:spTgt>
                                        </p:tgtEl>
                                        <p:attrNameLst>
                                          <p:attrName>ppt_h</p:attrName>
                                        </p:attrNameLst>
                                      </p:cBhvr>
                                      <p:tavLst>
                                        <p:tav tm="0">
                                          <p:val>
                                            <p:fltVal val="0"/>
                                          </p:val>
                                        </p:tav>
                                        <p:tav tm="100000">
                                          <p:val>
                                            <p:strVal val="#ppt_h"/>
                                          </p:val>
                                        </p:tav>
                                      </p:tavLst>
                                    </p:anim>
                                    <p:anim calcmode="lin" valueType="num">
                                      <p:cBhvr>
                                        <p:cTn id="17" dur="1000" fill="hold"/>
                                        <p:tgtEl>
                                          <p:spTgt spid="3">
                                            <p:bg/>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3">
                                            <p:bg/>
                                          </p:spTgt>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7750"/>
                            </p:stCondLst>
                            <p:childTnLst>
                              <p:par>
                                <p:cTn id="20" presetID="15" presetClass="entr" presetSubtype="0" fill="hold" grpId="0" nodeType="afterEffect">
                                  <p:stCondLst>
                                    <p:cond delay="0"/>
                                  </p:stCondLst>
                                  <p:childTnLst>
                                    <p:set>
                                      <p:cBhvr>
                                        <p:cTn id="21" dur="1" fill="hold">
                                          <p:stCondLst>
                                            <p:cond delay="0"/>
                                          </p:stCondLst>
                                        </p:cTn>
                                        <p:tgtEl>
                                          <p:spTgt spid="3">
                                            <p:txEl>
                                              <p:pRg st="0" end="0"/>
                                            </p:txEl>
                                          </p:spTgt>
                                        </p:tgtEl>
                                        <p:attrNameLst>
                                          <p:attrName>style.visibility</p:attrName>
                                        </p:attrNameLst>
                                      </p:cBhvr>
                                      <p:to>
                                        <p:strVal val="visible"/>
                                      </p:to>
                                    </p:set>
                                    <p:anim calcmode="lin" valueType="num">
                                      <p:cBhvr>
                                        <p:cTn id="22"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25" dur="1000" fill="hold"/>
                                        <p:tgtEl>
                                          <p:spTgt spid="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par>
                          <p:cTn id="26" fill="hold">
                            <p:stCondLst>
                              <p:cond delay="8750"/>
                            </p:stCondLst>
                            <p:childTnLst>
                              <p:par>
                                <p:cTn id="27" presetID="15" presetClass="entr" presetSubtype="0" fill="hold" grpId="0" nodeType="afterEffect">
                                  <p:stCondLst>
                                    <p:cond delay="0"/>
                                  </p:stCondLst>
                                  <p:childTnLst>
                                    <p:set>
                                      <p:cBhvr>
                                        <p:cTn id="28" dur="1" fill="hold">
                                          <p:stCondLst>
                                            <p:cond delay="0"/>
                                          </p:stCondLst>
                                        </p:cTn>
                                        <p:tgtEl>
                                          <p:spTgt spid="3">
                                            <p:txEl>
                                              <p:pRg st="2" end="2"/>
                                            </p:txEl>
                                          </p:spTgt>
                                        </p:tgtEl>
                                        <p:attrNameLst>
                                          <p:attrName>style.visibility</p:attrName>
                                        </p:attrNameLst>
                                      </p:cBhvr>
                                      <p:to>
                                        <p:strVal val="visible"/>
                                      </p:to>
                                    </p:set>
                                    <p:anim calcmode="lin" valueType="num">
                                      <p:cBhvr>
                                        <p:cTn id="29" dur="1000" fill="hold"/>
                                        <p:tgtEl>
                                          <p:spTgt spid="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33" fill="hold">
                            <p:stCondLst>
                              <p:cond delay="9750"/>
                            </p:stCondLst>
                            <p:childTnLst>
                              <p:par>
                                <p:cTn id="34" presetID="15" presetClass="entr" presetSubtype="0" fill="hold" grpId="0" nodeType="afterEffect">
                                  <p:stCondLst>
                                    <p:cond delay="0"/>
                                  </p:stCondLst>
                                  <p:childTnLst>
                                    <p:set>
                                      <p:cBhvr>
                                        <p:cTn id="35" dur="1" fill="hold">
                                          <p:stCondLst>
                                            <p:cond delay="0"/>
                                          </p:stCondLst>
                                        </p:cTn>
                                        <p:tgtEl>
                                          <p:spTgt spid="3">
                                            <p:txEl>
                                              <p:pRg st="4" end="4"/>
                                            </p:txEl>
                                          </p:spTgt>
                                        </p:tgtEl>
                                        <p:attrNameLst>
                                          <p:attrName>style.visibility</p:attrName>
                                        </p:attrNameLst>
                                      </p:cBhvr>
                                      <p:to>
                                        <p:strVal val="visible"/>
                                      </p:to>
                                    </p:set>
                                    <p:anim calcmode="lin" valueType="num">
                                      <p:cBhvr>
                                        <p:cTn id="36" dur="10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7" dur="1000" fill="hold"/>
                                        <p:tgtEl>
                                          <p:spTgt spid="3">
                                            <p:txEl>
                                              <p:pRg st="4" end="4"/>
                                            </p:txEl>
                                          </p:spTgt>
                                        </p:tgtEl>
                                        <p:attrNameLst>
                                          <p:attrName>ppt_h</p:attrName>
                                        </p:attrNameLst>
                                      </p:cBhvr>
                                      <p:tavLst>
                                        <p:tav tm="0">
                                          <p:val>
                                            <p:fltVal val="0"/>
                                          </p:val>
                                        </p:tav>
                                        <p:tav tm="100000">
                                          <p:val>
                                            <p:strVal val="#ppt_h"/>
                                          </p:val>
                                        </p:tav>
                                      </p:tavLst>
                                    </p:anim>
                                    <p:anim calcmode="lin" valueType="num">
                                      <p:cBhvr>
                                        <p:cTn id="38" dur="1000" fill="hold"/>
                                        <p:tgtEl>
                                          <p:spTgt spid="3">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3">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10750"/>
                            </p:stCondLst>
                            <p:childTnLst>
                              <p:par>
                                <p:cTn id="41" presetID="15" presetClass="entr" presetSubtype="0" fill="hold" grpId="0" nodeType="after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p:cTn id="43"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4"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45" dur="1000" fill="hold"/>
                                        <p:tgtEl>
                                          <p:spTgt spid="3">
                                            <p:txEl>
                                              <p:pRg st="6" end="6"/>
                                            </p:txEl>
                                          </p:spTgt>
                                        </p:tgtEl>
                                        <p:attrNameLst>
                                          <p:attrName>ppt_x</p:attrName>
                                        </p:attrNameLst>
                                      </p:cBhvr>
                                      <p:tavLst>
                                        <p:tav tm="0" fmla="#ppt_x+(cos(-2*pi*(1-$))*-#ppt_x-sin(-2*pi*(1-$))*(1-#ppt_y))*(1-$)">
                                          <p:val>
                                            <p:fltVal val="0"/>
                                          </p:val>
                                        </p:tav>
                                        <p:tav tm="100000">
                                          <p:val>
                                            <p:fltVal val="1"/>
                                          </p:val>
                                        </p:tav>
                                      </p:tavLst>
                                    </p:anim>
                                    <p:anim calcmode="lin" valueType="num">
                                      <p:cBhvr>
                                        <p:cTn id="46" dur="1000" fill="hold"/>
                                        <p:tgtEl>
                                          <p:spTgt spid="3">
                                            <p:txEl>
                                              <p:pRg st="6" end="6"/>
                                            </p:txEl>
                                          </p:spTgt>
                                        </p:tgtEl>
                                        <p:attrNameLst>
                                          <p:attrName>ppt_y</p:attrName>
                                        </p:attrNameLst>
                                      </p:cBhvr>
                                      <p:tavLst>
                                        <p:tav tm="0" fmla="#ppt_y+(sin(-2*pi*(1-$))*-#ppt_x+cos(-2*pi*(1-$))*(1-#ppt_y))*(1-$)">
                                          <p:val>
                                            <p:fltVal val="0"/>
                                          </p:val>
                                        </p:tav>
                                        <p:tav tm="100000">
                                          <p:val>
                                            <p:fltVal val="1"/>
                                          </p:val>
                                        </p:tav>
                                      </p:tavLst>
                                    </p:anim>
                                  </p:childTnLst>
                                </p:cTn>
                              </p:par>
                            </p:childTnLst>
                          </p:cTn>
                        </p:par>
                        <p:par>
                          <p:cTn id="47" fill="hold">
                            <p:stCondLst>
                              <p:cond delay="11750"/>
                            </p:stCondLst>
                            <p:childTnLst>
                              <p:par>
                                <p:cTn id="48" presetID="15" presetClass="entr" presetSubtype="0" fill="hold" grpId="0" nodeType="afterEffect">
                                  <p:stCondLst>
                                    <p:cond delay="0"/>
                                  </p:stCondLst>
                                  <p:childTnLst>
                                    <p:set>
                                      <p:cBhvr>
                                        <p:cTn id="49" dur="1" fill="hold">
                                          <p:stCondLst>
                                            <p:cond delay="0"/>
                                          </p:stCondLst>
                                        </p:cTn>
                                        <p:tgtEl>
                                          <p:spTgt spid="3">
                                            <p:txEl>
                                              <p:pRg st="8" end="8"/>
                                            </p:txEl>
                                          </p:spTgt>
                                        </p:tgtEl>
                                        <p:attrNameLst>
                                          <p:attrName>style.visibility</p:attrName>
                                        </p:attrNameLst>
                                      </p:cBhvr>
                                      <p:to>
                                        <p:strVal val="visible"/>
                                      </p:to>
                                    </p:set>
                                    <p:anim calcmode="lin" valueType="num">
                                      <p:cBhvr>
                                        <p:cTn id="50" dur="1000" fill="hold"/>
                                        <p:tgtEl>
                                          <p:spTgt spid="3">
                                            <p:txEl>
                                              <p:pRg st="8" end="8"/>
                                            </p:txEl>
                                          </p:spTgt>
                                        </p:tgtEl>
                                        <p:attrNameLst>
                                          <p:attrName>ppt_w</p:attrName>
                                        </p:attrNameLst>
                                      </p:cBhvr>
                                      <p:tavLst>
                                        <p:tav tm="0">
                                          <p:val>
                                            <p:fltVal val="0"/>
                                          </p:val>
                                        </p:tav>
                                        <p:tav tm="100000">
                                          <p:val>
                                            <p:strVal val="#ppt_w"/>
                                          </p:val>
                                        </p:tav>
                                      </p:tavLst>
                                    </p:anim>
                                    <p:anim calcmode="lin" valueType="num">
                                      <p:cBhvr>
                                        <p:cTn id="51" dur="1000" fill="hold"/>
                                        <p:tgtEl>
                                          <p:spTgt spid="3">
                                            <p:txEl>
                                              <p:pRg st="8" end="8"/>
                                            </p:txEl>
                                          </p:spTgt>
                                        </p:tgtEl>
                                        <p:attrNameLst>
                                          <p:attrName>ppt_h</p:attrName>
                                        </p:attrNameLst>
                                      </p:cBhvr>
                                      <p:tavLst>
                                        <p:tav tm="0">
                                          <p:val>
                                            <p:fltVal val="0"/>
                                          </p:val>
                                        </p:tav>
                                        <p:tav tm="100000">
                                          <p:val>
                                            <p:strVal val="#ppt_h"/>
                                          </p:val>
                                        </p:tav>
                                      </p:tavLst>
                                    </p:anim>
                                    <p:anim calcmode="lin" valueType="num">
                                      <p:cBhvr>
                                        <p:cTn id="52" dur="1000" fill="hold"/>
                                        <p:tgtEl>
                                          <p:spTgt spid="3">
                                            <p:txEl>
                                              <p:pRg st="8" end="8"/>
                                            </p:txEl>
                                          </p:spTgt>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3">
                                            <p:txEl>
                                              <p:pRg st="8" end="8"/>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shadeToTitle="1">
        <a:gradFill flip="none" rotWithShape="1">
          <a:gsLst>
            <a:gs pos="0">
              <a:schemeClr val="tx1">
                <a:lumMod val="50000"/>
                <a:lumOff val="50000"/>
              </a:schemeClr>
            </a:gs>
            <a:gs pos="64999">
              <a:srgbClr val="F0EBD5"/>
            </a:gs>
            <a:gs pos="100000">
              <a:srgbClr val="D1C39F"/>
            </a:gs>
          </a:gsLst>
          <a:lin ang="5400000" scaled="0"/>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u="sng" dirty="0" smtClean="0">
                <a:solidFill>
                  <a:srgbClr val="FFC000"/>
                </a:solidFill>
              </a:rPr>
              <a:t>Η μετάφραση του </a:t>
            </a:r>
            <a:r>
              <a:rPr lang="en-US" b="1" i="1" u="sng" dirty="0" smtClean="0">
                <a:solidFill>
                  <a:srgbClr val="FFC000"/>
                </a:solidFill>
              </a:rPr>
              <a:t>DNA </a:t>
            </a:r>
            <a:endParaRPr lang="el-GR" b="1" i="1" u="sng" dirty="0">
              <a:solidFill>
                <a:srgbClr val="FFC000"/>
              </a:solidFill>
            </a:endParaRPr>
          </a:p>
        </p:txBody>
      </p:sp>
      <p:pic>
        <p:nvPicPr>
          <p:cNvPr id="4" name="3 - Θέση περιεχομένου" descr="etreter.gif"/>
          <p:cNvPicPr>
            <a:picLocks noGrp="1" noChangeAspect="1"/>
          </p:cNvPicPr>
          <p:nvPr>
            <p:ph idx="1"/>
          </p:nvPr>
        </p:nvPicPr>
        <p:blipFill>
          <a:blip r:embed="rId2" cstate="print"/>
          <a:stretch>
            <a:fillRect/>
          </a:stretch>
        </p:blipFill>
        <p:spPr>
          <a:xfrm>
            <a:off x="1691680" y="1340768"/>
            <a:ext cx="5987812" cy="5185051"/>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1000"/>
                                        <p:tgtEl>
                                          <p:spTgt spid="2"/>
                                        </p:tgtEl>
                                      </p:cBhvr>
                                    </p:animEffect>
                                  </p:childTnLst>
                                </p:cTn>
                              </p:par>
                            </p:childTnLst>
                          </p:cTn>
                        </p:par>
                        <p:par>
                          <p:cTn id="8" fill="hold">
                            <p:stCondLst>
                              <p:cond delay="1000"/>
                            </p:stCondLst>
                            <p:childTnLst>
                              <p:par>
                                <p:cTn id="9" presetID="31" presetClass="entr" presetSubtype="0" fill="hold" nodeType="afterEffect">
                                  <p:stCondLst>
                                    <p:cond delay="0"/>
                                  </p:stCondLst>
                                  <p:iterate type="lt">
                                    <p:tmPct val="5000"/>
                                  </p:iterate>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C9FCB"/>
            </a:gs>
            <a:gs pos="13000">
              <a:srgbClr val="F8B049"/>
            </a:gs>
            <a:gs pos="21001">
              <a:srgbClr val="F8B049"/>
            </a:gs>
            <a:gs pos="63000">
              <a:srgbClr val="FEE7F2"/>
            </a:gs>
            <a:gs pos="67000">
              <a:srgbClr val="F952A0"/>
            </a:gs>
            <a:gs pos="69000">
              <a:srgbClr val="C50849"/>
            </a:gs>
            <a:gs pos="82001">
              <a:srgbClr val="B43E85"/>
            </a:gs>
            <a:gs pos="100000">
              <a:srgbClr val="F8B049"/>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i="1" dirty="0" err="1" smtClean="0">
                <a:solidFill>
                  <a:srgbClr val="FF0000"/>
                </a:solidFill>
              </a:rPr>
              <a:t>Αλληλόμορφα</a:t>
            </a:r>
            <a:endParaRPr lang="el-GR" b="1" i="1" dirty="0">
              <a:solidFill>
                <a:srgbClr val="FF0000"/>
              </a:solidFill>
            </a:endParaRPr>
          </a:p>
        </p:txBody>
      </p:sp>
      <p:sp>
        <p:nvSpPr>
          <p:cNvPr id="3" name="2 - Θέση περιεχομένου"/>
          <p:cNvSpPr>
            <a:spLocks noGrp="1"/>
          </p:cNvSpPr>
          <p:nvPr>
            <p:ph idx="1"/>
          </p:nvPr>
        </p:nvSpPr>
        <p:spPr/>
        <p:style>
          <a:lnRef idx="1">
            <a:schemeClr val="accent2"/>
          </a:lnRef>
          <a:fillRef idx="2">
            <a:schemeClr val="accent2"/>
          </a:fillRef>
          <a:effectRef idx="1">
            <a:schemeClr val="accent2"/>
          </a:effectRef>
          <a:fontRef idx="minor">
            <a:schemeClr val="dk1"/>
          </a:fontRef>
        </p:style>
        <p:txBody>
          <a:bodyPr>
            <a:normAutofit fontScale="70000" lnSpcReduction="20000"/>
          </a:bodyPr>
          <a:lstStyle/>
          <a:p>
            <a:pPr>
              <a:buNone/>
            </a:pPr>
            <a:r>
              <a:rPr lang="el-GR" dirty="0" smtClean="0"/>
              <a:t> </a:t>
            </a:r>
            <a:r>
              <a:rPr lang="el-GR" dirty="0" smtClean="0"/>
              <a:t>     Οι </a:t>
            </a:r>
            <a:r>
              <a:rPr lang="el-GR" dirty="0" err="1" smtClean="0"/>
              <a:t>διπλοειδείς</a:t>
            </a:r>
            <a:r>
              <a:rPr lang="el-GR" dirty="0" smtClean="0"/>
              <a:t> </a:t>
            </a:r>
            <a:r>
              <a:rPr lang="el-GR" dirty="0" smtClean="0"/>
              <a:t>οργανισμοί (δηλαδή οι οργανισμοί των όποιων τα </a:t>
            </a:r>
            <a:r>
              <a:rPr lang="el-GR" dirty="0" smtClean="0"/>
              <a:t>     κύτταρα </a:t>
            </a:r>
            <a:r>
              <a:rPr lang="el-GR" dirty="0" smtClean="0"/>
              <a:t>τους περιέχουν ομόλογα χρωμοσώματα) περιέχουν τις γενετικές πληροφορίες, τα γονίδια, δύο φορές, μία από τη μητέρα και μία από τον πατέρα. Κάθε γονίδιο μπορεί να εμφανίζεται με διαφορετικές μορφές, που ονομάζονται </a:t>
            </a:r>
            <a:r>
              <a:rPr lang="el-GR" dirty="0" err="1" smtClean="0"/>
              <a:t>αλληλόμορφα</a:t>
            </a:r>
            <a:r>
              <a:rPr lang="el-GR" dirty="0" smtClean="0"/>
              <a:t>. Συνεπώς, για κάθε χαρακτηριστικό οι </a:t>
            </a:r>
            <a:r>
              <a:rPr lang="el-GR" dirty="0" err="1" smtClean="0"/>
              <a:t>διπλοειδείς</a:t>
            </a:r>
            <a:r>
              <a:rPr lang="el-GR" dirty="0" smtClean="0"/>
              <a:t> οργανισμοί διαθέτουν δύο </a:t>
            </a:r>
            <a:r>
              <a:rPr lang="el-GR" dirty="0" err="1" smtClean="0"/>
              <a:t>αλληλόμορφα</a:t>
            </a:r>
            <a:r>
              <a:rPr lang="el-GR" dirty="0" smtClean="0"/>
              <a:t>, τα οποία βρίσκονται σε αντίστοιχες θέσεις των ομόλογων χρωμοσωμάτων. Όταν τα </a:t>
            </a:r>
            <a:r>
              <a:rPr lang="el-GR" dirty="0" err="1" smtClean="0"/>
              <a:t>αλληλόμορφα</a:t>
            </a:r>
            <a:r>
              <a:rPr lang="el-GR" dirty="0" smtClean="0"/>
              <a:t> είναι ίδια, το άτομο που τα φέρει είναι ομόζυγο για το συγκεκριμένο χαρακτηριστικό(π.χ. μορφή των λοβών), ενώ, αν είναι διαφορετικά, το άτομο είναι </a:t>
            </a:r>
            <a:r>
              <a:rPr lang="el-GR" dirty="0" err="1" smtClean="0"/>
              <a:t>ετερόζυγο</a:t>
            </a:r>
            <a:r>
              <a:rPr lang="el-GR" dirty="0" smtClean="0"/>
              <a:t>. Το </a:t>
            </a:r>
            <a:r>
              <a:rPr lang="el-GR" dirty="0" err="1" smtClean="0"/>
              <a:t>αλληλόμορφο</a:t>
            </a:r>
            <a:r>
              <a:rPr lang="el-GR" dirty="0" smtClean="0"/>
              <a:t> του οποίου η δράση εκδηλώνεται στην </a:t>
            </a:r>
            <a:r>
              <a:rPr lang="el-GR" dirty="0" err="1" smtClean="0"/>
              <a:t>ετερόζυγη</a:t>
            </a:r>
            <a:r>
              <a:rPr lang="el-GR" dirty="0" smtClean="0"/>
              <a:t> κατάσταση ονομάζεται επικρατές και συμβολίζεται συνήθως με κεφαλαίο γράμμα (π.χ. Α). Το </a:t>
            </a:r>
            <a:r>
              <a:rPr lang="el-GR" dirty="0" err="1" smtClean="0"/>
              <a:t>αλληλόμορφο</a:t>
            </a:r>
            <a:r>
              <a:rPr lang="el-GR" dirty="0" smtClean="0"/>
              <a:t> του οποίου η δράση δεν εκδηλώνεται στην </a:t>
            </a:r>
            <a:r>
              <a:rPr lang="el-GR" dirty="0" err="1" smtClean="0"/>
              <a:t>ετερόζυγη</a:t>
            </a:r>
            <a:r>
              <a:rPr lang="el-GR" dirty="0" smtClean="0"/>
              <a:t> κατάσταση ονομάζεται υπολειπόμενο και συνήθως συμβολίζεται με το αντίστοιχο πεζό γράμμα (π.χ. α).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par>
                          <p:cTn id="10" fill="hold">
                            <p:stCondLst>
                              <p:cond delay="480"/>
                            </p:stCondLst>
                            <p:childTnLst>
                              <p:par>
                                <p:cTn id="11" presetID="39" presetClass="entr" presetSubtype="0" accel="100000" fill="hold"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p:cTn id="13" dur="1000" fill="hold"/>
                                        <p:tgtEl>
                                          <p:spTgt spid="3">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4" dur="1000" fill="hold"/>
                                        <p:tgtEl>
                                          <p:spTgt spid="3">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5" dur="1000" fill="hold"/>
                                        <p:tgtEl>
                                          <p:spTgt spid="3">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3600" b="1" i="1" dirty="0" smtClean="0">
                <a:solidFill>
                  <a:schemeClr val="accent6">
                    <a:lumMod val="50000"/>
                  </a:schemeClr>
                </a:solidFill>
              </a:rPr>
              <a:t>Κληρονομικότητα και νόμοι του </a:t>
            </a:r>
            <a:r>
              <a:rPr lang="el-GR" sz="3600" b="1" i="1" dirty="0" err="1" smtClean="0">
                <a:solidFill>
                  <a:schemeClr val="accent6">
                    <a:lumMod val="50000"/>
                  </a:schemeClr>
                </a:solidFill>
              </a:rPr>
              <a:t>Μεντελ</a:t>
            </a:r>
            <a:r>
              <a:rPr lang="el-GR" sz="3600" b="1" i="1" dirty="0" smtClean="0">
                <a:solidFill>
                  <a:schemeClr val="accent6">
                    <a:lumMod val="50000"/>
                  </a:schemeClr>
                </a:solidFill>
              </a:rPr>
              <a:t>.</a:t>
            </a:r>
            <a:endParaRPr lang="el-GR" sz="3600" b="1" i="1" dirty="0">
              <a:solidFill>
                <a:schemeClr val="accent6">
                  <a:lumMod val="50000"/>
                </a:schemeClr>
              </a:solidFill>
            </a:endParaRPr>
          </a:p>
        </p:txBody>
      </p:sp>
      <p:sp>
        <p:nvSpPr>
          <p:cNvPr id="3" name="2 - Θέση περιεχομένου"/>
          <p:cNvSpPr>
            <a:spLocks noGrp="1"/>
          </p:cNvSpPr>
          <p:nvPr>
            <p:ph idx="1"/>
          </p:nvPr>
        </p:nvSpPr>
        <p:spPr>
          <a:xfrm>
            <a:off x="0" y="2060848"/>
            <a:ext cx="4211960" cy="3528392"/>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el-GR" sz="1600" dirty="0" smtClean="0"/>
              <a:t>    Οι </a:t>
            </a:r>
            <a:r>
              <a:rPr lang="el-GR" sz="1600" dirty="0" smtClean="0"/>
              <a:t>οργανισμοί, καθώς αναπτύσσονται, εμφανίζουν μια μεγάλη ποικιλία χαρακτηριστικών, από τα οποία άλλα έχουν κληρονομήσει από τους γονείς τους και άλλα οφείλονται στις επιδράσεις του περιβάλλοντος. Τα χαρακτηριστικά μας διακρίνονται σε κληρονομικά, δηλαδή αυτά που μας έχουν μεταβιβάσει οι γονείς μας και τα επίκτητα, δηλαδή αυτά που έχουμε αποκτήσει κατά την διάρκεια της ζωής μας(π.χ. γνώση τριών ξένων γλωσσών). Η μεταβίβαση των γενετικών χαρακτηριστικών από τους γονείς στους απογόνους ονομάζεται κληρονομικότητα.</a:t>
            </a:r>
            <a:endParaRPr lang="el-GR" sz="1600" dirty="0"/>
          </a:p>
        </p:txBody>
      </p:sp>
      <p:sp>
        <p:nvSpPr>
          <p:cNvPr id="4" name="3 - Ορθογώνιο"/>
          <p:cNvSpPr/>
          <p:nvPr/>
        </p:nvSpPr>
        <p:spPr>
          <a:xfrm>
            <a:off x="4644008" y="1484784"/>
            <a:ext cx="4176464" cy="1077218"/>
          </a:xfrm>
          <a:prstGeom prst="rect">
            <a:avLst/>
          </a:prstGeom>
        </p:spPr>
        <p:txBody>
          <a:bodyPr wrap="square">
            <a:spAutoFit/>
          </a:bodyPr>
          <a:lstStyle/>
          <a:p>
            <a:r>
              <a:rPr lang="el-GR" sz="3200" b="1" u="sng" dirty="0" smtClean="0">
                <a:solidFill>
                  <a:schemeClr val="accent6">
                    <a:lumMod val="50000"/>
                  </a:schemeClr>
                </a:solidFill>
              </a:rPr>
              <a:t>Οι νόμοι του Μέντελ </a:t>
            </a:r>
            <a:r>
              <a:rPr lang="el-GR" sz="3200" dirty="0" smtClean="0">
                <a:solidFill>
                  <a:schemeClr val="accent6">
                    <a:lumMod val="50000"/>
                  </a:schemeClr>
                </a:solidFill>
              </a:rPr>
              <a:t>:</a:t>
            </a:r>
            <a:endParaRPr lang="el-GR" sz="3200" dirty="0" smtClean="0">
              <a:solidFill>
                <a:schemeClr val="accent6">
                  <a:lumMod val="50000"/>
                </a:schemeClr>
              </a:solidFill>
            </a:endParaRPr>
          </a:p>
          <a:p>
            <a:endParaRPr lang="el-GR" sz="3200" dirty="0"/>
          </a:p>
        </p:txBody>
      </p:sp>
      <p:sp>
        <p:nvSpPr>
          <p:cNvPr id="6" name="5 - TextBox"/>
          <p:cNvSpPr txBox="1"/>
          <p:nvPr/>
        </p:nvSpPr>
        <p:spPr>
          <a:xfrm>
            <a:off x="4607496" y="2132856"/>
            <a:ext cx="4536504" cy="397031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l-GR" dirty="0" smtClean="0"/>
              <a:t>Τα χαρακτηριστικά μας καθορίζονται από γονίδια που βρίσκονται στα ομόλογα χρωμοσώματα. Το ένα χρωμόσωμα κάθε ζεύγους το έχουμε πάρει από τον πατέρα μας και το άλλο από τη μητέρα μας. Αυτό σημαίνει ότι για κάθε χαρακτηριστικό μας έχουμε κληρονομήσει ένα </a:t>
            </a:r>
            <a:r>
              <a:rPr lang="el-GR" dirty="0" err="1" smtClean="0"/>
              <a:t>αλληλόμορφο</a:t>
            </a:r>
            <a:r>
              <a:rPr lang="el-GR" dirty="0" smtClean="0"/>
              <a:t> από τον πατέρα μας και ένα από τη μητέρα μας. Το σύνολο των </a:t>
            </a:r>
            <a:r>
              <a:rPr lang="el-GR" dirty="0" err="1" smtClean="0"/>
              <a:t>αλληλόμορφων</a:t>
            </a:r>
            <a:r>
              <a:rPr lang="el-GR" dirty="0" smtClean="0"/>
              <a:t> που βρίσκονται σε κάθε κύτταρο ενός οργανισμού αποτελεί τον γονότυπο του οργανισμού, ενώ το σύνολο των χαρακτηριστικών του (μορφολογικών, ανατομικών, φυσιολογικών κτλ.) αποτελεί τον φαινότυπό του.</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500"/>
                                        <p:tgtEl>
                                          <p:spTgt spid="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ssolve">
                                      <p:cBhvr>
                                        <p:cTn id="11" dur="2000"/>
                                        <p:tgtEl>
                                          <p:spTgt spid="3">
                                            <p:bg/>
                                          </p:spTgt>
                                        </p:tgtEl>
                                      </p:cBhvr>
                                    </p:animEffect>
                                  </p:childTnLst>
                                </p:cTn>
                              </p:par>
                            </p:childTnLst>
                          </p:cTn>
                        </p:par>
                        <p:par>
                          <p:cTn id="12" fill="hold">
                            <p:stCondLst>
                              <p:cond delay="2500"/>
                            </p:stCondLst>
                            <p:childTnLst>
                              <p:par>
                                <p:cTn id="13" presetID="9" presetClass="entr" presetSubtype="0"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ssolve">
                                      <p:cBhvr>
                                        <p:cTn id="15" dur="2000"/>
                                        <p:tgtEl>
                                          <p:spTgt spid="3">
                                            <p:txEl>
                                              <p:pRg st="0" end="0"/>
                                            </p:txEl>
                                          </p:spTgt>
                                        </p:tgtEl>
                                      </p:cBhvr>
                                    </p:animEffect>
                                  </p:childTnLst>
                                </p:cTn>
                              </p:par>
                            </p:childTnLst>
                          </p:cTn>
                        </p:par>
                        <p:par>
                          <p:cTn id="16" fill="hold">
                            <p:stCondLst>
                              <p:cond delay="4500"/>
                            </p:stCondLst>
                            <p:childTnLst>
                              <p:par>
                                <p:cTn id="17" presetID="45" presetClass="entr" presetSubtype="0" fill="hold" grpId="0" nodeType="afterEffect">
                                  <p:stCondLst>
                                    <p:cond delay="0"/>
                                  </p:stCondLst>
                                  <p:iterate type="lt">
                                    <p:tmPct val="10000"/>
                                  </p:iterate>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ppt_w</p:attrName>
                                        </p:attrNameLst>
                                      </p:cBhvr>
                                      <p:tavLst>
                                        <p:tav tm="0" fmla="#ppt_w*sin(2.5*pi*$)">
                                          <p:val>
                                            <p:fltVal val="0"/>
                                          </p:val>
                                        </p:tav>
                                        <p:tav tm="100000">
                                          <p:val>
                                            <p:fltVal val="1"/>
                                          </p:val>
                                        </p:tav>
                                      </p:tavLst>
                                    </p:anim>
                                    <p:anim calcmode="lin" valueType="num">
                                      <p:cBhvr>
                                        <p:cTn id="21" dur="1000" fill="hold"/>
                                        <p:tgtEl>
                                          <p:spTgt spid="4"/>
                                        </p:tgtEl>
                                        <p:attrNameLst>
                                          <p:attrName>ppt_h</p:attrName>
                                        </p:attrNameLst>
                                      </p:cBhvr>
                                      <p:tavLst>
                                        <p:tav tm="0">
                                          <p:val>
                                            <p:strVal val="#ppt_h"/>
                                          </p:val>
                                        </p:tav>
                                        <p:tav tm="100000">
                                          <p:val>
                                            <p:strVal val="#ppt_h"/>
                                          </p:val>
                                        </p:tav>
                                      </p:tavLst>
                                    </p:anim>
                                  </p:childTnLst>
                                </p:cTn>
                              </p:par>
                            </p:childTnLst>
                          </p:cTn>
                        </p:par>
                        <p:par>
                          <p:cTn id="22" fill="hold">
                            <p:stCondLst>
                              <p:cond delay="7100"/>
                            </p:stCondLst>
                            <p:childTnLst>
                              <p:par>
                                <p:cTn id="23" presetID="55"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2000" fill="hold"/>
                                        <p:tgtEl>
                                          <p:spTgt spid="6"/>
                                        </p:tgtEl>
                                        <p:attrNameLst>
                                          <p:attrName>ppt_w</p:attrName>
                                        </p:attrNameLst>
                                      </p:cBhvr>
                                      <p:tavLst>
                                        <p:tav tm="0">
                                          <p:val>
                                            <p:strVal val="#ppt_w*0.70"/>
                                          </p:val>
                                        </p:tav>
                                        <p:tav tm="100000">
                                          <p:val>
                                            <p:strVal val="#ppt_w"/>
                                          </p:val>
                                        </p:tav>
                                      </p:tavLst>
                                    </p:anim>
                                    <p:anim calcmode="lin" valueType="num">
                                      <p:cBhvr>
                                        <p:cTn id="26" dur="2000" fill="hold"/>
                                        <p:tgtEl>
                                          <p:spTgt spid="6"/>
                                        </p:tgtEl>
                                        <p:attrNameLst>
                                          <p:attrName>ppt_h</p:attrName>
                                        </p:attrNameLst>
                                      </p:cBhvr>
                                      <p:tavLst>
                                        <p:tav tm="0">
                                          <p:val>
                                            <p:strVal val="#ppt_h"/>
                                          </p:val>
                                        </p:tav>
                                        <p:tav tm="100000">
                                          <p:val>
                                            <p:strVal val="#ppt_h"/>
                                          </p:val>
                                        </p:tav>
                                      </p:tavLst>
                                    </p:anim>
                                    <p:animEffect transition="in" filter="fade">
                                      <p:cBhvr>
                                        <p:cTn id="2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u="sng" dirty="0" smtClean="0">
                <a:solidFill>
                  <a:schemeClr val="accent6">
                    <a:lumMod val="50000"/>
                  </a:schemeClr>
                </a:solidFill>
              </a:rPr>
              <a:t>Οι νόμοι του Μέντελ </a:t>
            </a:r>
            <a:r>
              <a:rPr lang="el-GR" dirty="0" smtClean="0">
                <a:solidFill>
                  <a:schemeClr val="accent6">
                    <a:lumMod val="50000"/>
                  </a:schemeClr>
                </a:solidFill>
              </a:rPr>
              <a:t>:</a:t>
            </a:r>
            <a:br>
              <a:rPr lang="el-GR" dirty="0" smtClean="0">
                <a:solidFill>
                  <a:schemeClr val="accent6">
                    <a:lumMod val="50000"/>
                  </a:schemeClr>
                </a:solidFill>
              </a:rPr>
            </a:br>
            <a:endParaRPr lang="el-GR" dirty="0"/>
          </a:p>
        </p:txBody>
      </p:sp>
      <p:sp>
        <p:nvSpPr>
          <p:cNvPr id="4" name="3 - Ορθογώνιο"/>
          <p:cNvSpPr/>
          <p:nvPr/>
        </p:nvSpPr>
        <p:spPr>
          <a:xfrm>
            <a:off x="179512" y="1628800"/>
            <a:ext cx="4752528" cy="3139321"/>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a:buFont typeface="Arial" pitchFamily="34" charset="0"/>
              <a:buChar char="•"/>
            </a:pPr>
            <a:r>
              <a:rPr lang="el-GR" dirty="0" smtClean="0"/>
              <a:t>1ος νόμος: Νόμος της ομοιομορφίας. Τα άτομα που προέρχονται από διασταύρωση ομόζυγων γονέων οι οποίοι διαφέρουν σε ένα ή περισσότερα χαρακτηριστικά είναι ομοιόμορφα μεταξύ τους ως προς τα χαρακτηριστικά αυτά. </a:t>
            </a:r>
            <a:r>
              <a:rPr lang="el-GR" dirty="0" smtClean="0"/>
              <a:t> </a:t>
            </a:r>
          </a:p>
          <a:p>
            <a:endParaRPr lang="el-GR" dirty="0" smtClean="0"/>
          </a:p>
          <a:p>
            <a:pPr>
              <a:buFont typeface="Arial" pitchFamily="34" charset="0"/>
              <a:buChar char="•"/>
            </a:pPr>
            <a:r>
              <a:rPr lang="el-GR" dirty="0" smtClean="0"/>
              <a:t>2ος </a:t>
            </a:r>
            <a:r>
              <a:rPr lang="el-GR" dirty="0" smtClean="0"/>
              <a:t>νόμος: Νόμος του διαχωρισμού. Όταν διασταυρώνουμε </a:t>
            </a:r>
            <a:r>
              <a:rPr lang="el-GR" dirty="0" err="1" smtClean="0"/>
              <a:t>ετερόζυγα</a:t>
            </a:r>
            <a:r>
              <a:rPr lang="el-GR" dirty="0" smtClean="0"/>
              <a:t> άτομα, επανεμφανίζονται στους απογόνους τους τα χαρακτηριστικά των γονέων τους με καθορισμένη αναλογία.</a:t>
            </a:r>
            <a:endParaRPr lang="el-GR" dirty="0"/>
          </a:p>
        </p:txBody>
      </p:sp>
      <p:pic>
        <p:nvPicPr>
          <p:cNvPr id="1026" name="Picture 2" descr="https://fbcdn-sphotos-h-a.akamaihd.net/hphotos-ak-xpf1/v/t34.0-12/1795621_474203659404863_6483915824774947794_n.jpg?oh=2e8ef9d242f8e2d878f8803fb2d3c89e&amp;oe=55494FAB&amp;__gda__=1430788180_6009caf306b4e14657965672e282be8a"/>
          <p:cNvPicPr>
            <a:picLocks noChangeAspect="1" noChangeArrowheads="1"/>
          </p:cNvPicPr>
          <p:nvPr/>
        </p:nvPicPr>
        <p:blipFill>
          <a:blip r:embed="rId3" cstate="print"/>
          <a:srcRect/>
          <a:stretch>
            <a:fillRect/>
          </a:stretch>
        </p:blipFill>
        <p:spPr bwMode="auto">
          <a:xfrm>
            <a:off x="5292080" y="2852936"/>
            <a:ext cx="3513559" cy="317121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8" presetClass="entr" presetSubtype="16"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amond(in)">
                                      <p:cBhvr>
                                        <p:cTn id="12" dur="2000"/>
                                        <p:tgtEl>
                                          <p:spTgt spid="4"/>
                                        </p:tgtEl>
                                      </p:cBhvr>
                                    </p:animEffect>
                                  </p:childTnLst>
                                </p:cTn>
                              </p:par>
                            </p:childTnLst>
                          </p:cTn>
                        </p:par>
                        <p:par>
                          <p:cTn id="13" fill="hold">
                            <p:stCondLst>
                              <p:cond delay="3000"/>
                            </p:stCondLst>
                            <p:childTnLst>
                              <p:par>
                                <p:cTn id="14" presetID="31" presetClass="entr" presetSubtype="0" fill="hold" nodeType="afterEffect">
                                  <p:stCondLst>
                                    <p:cond delay="0"/>
                                  </p:stCondLst>
                                  <p:iterate type="lt">
                                    <p:tmPct val="5000"/>
                                  </p:iterate>
                                  <p:childTnLst>
                                    <p:set>
                                      <p:cBhvr>
                                        <p:cTn id="15" dur="1" fill="hold">
                                          <p:stCondLst>
                                            <p:cond delay="0"/>
                                          </p:stCondLst>
                                        </p:cTn>
                                        <p:tgtEl>
                                          <p:spTgt spid="1026"/>
                                        </p:tgtEl>
                                        <p:attrNameLst>
                                          <p:attrName>style.visibility</p:attrName>
                                        </p:attrNameLst>
                                      </p:cBhvr>
                                      <p:to>
                                        <p:strVal val="visible"/>
                                      </p:to>
                                    </p:set>
                                    <p:anim calcmode="lin" valueType="num">
                                      <p:cBhvr>
                                        <p:cTn id="16" dur="2000" fill="hold"/>
                                        <p:tgtEl>
                                          <p:spTgt spid="1026"/>
                                        </p:tgtEl>
                                        <p:attrNameLst>
                                          <p:attrName>ppt_w</p:attrName>
                                        </p:attrNameLst>
                                      </p:cBhvr>
                                      <p:tavLst>
                                        <p:tav tm="0">
                                          <p:val>
                                            <p:fltVal val="0"/>
                                          </p:val>
                                        </p:tav>
                                        <p:tav tm="100000">
                                          <p:val>
                                            <p:strVal val="#ppt_w"/>
                                          </p:val>
                                        </p:tav>
                                      </p:tavLst>
                                    </p:anim>
                                    <p:anim calcmode="lin" valueType="num">
                                      <p:cBhvr>
                                        <p:cTn id="17" dur="2000" fill="hold"/>
                                        <p:tgtEl>
                                          <p:spTgt spid="1026"/>
                                        </p:tgtEl>
                                        <p:attrNameLst>
                                          <p:attrName>ppt_h</p:attrName>
                                        </p:attrNameLst>
                                      </p:cBhvr>
                                      <p:tavLst>
                                        <p:tav tm="0">
                                          <p:val>
                                            <p:fltVal val="0"/>
                                          </p:val>
                                        </p:tav>
                                        <p:tav tm="100000">
                                          <p:val>
                                            <p:strVal val="#ppt_h"/>
                                          </p:val>
                                        </p:tav>
                                      </p:tavLst>
                                    </p:anim>
                                    <p:anim calcmode="lin" valueType="num">
                                      <p:cBhvr>
                                        <p:cTn id="18" dur="2000" fill="hold"/>
                                        <p:tgtEl>
                                          <p:spTgt spid="1026"/>
                                        </p:tgtEl>
                                        <p:attrNameLst>
                                          <p:attrName>style.rotation</p:attrName>
                                        </p:attrNameLst>
                                      </p:cBhvr>
                                      <p:tavLst>
                                        <p:tav tm="0">
                                          <p:val>
                                            <p:fltVal val="90"/>
                                          </p:val>
                                        </p:tav>
                                        <p:tav tm="100000">
                                          <p:val>
                                            <p:fltVal val="0"/>
                                          </p:val>
                                        </p:tav>
                                      </p:tavLst>
                                    </p:anim>
                                    <p:animEffect transition="in" filter="fade">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gradFill>
          <a:gsLst>
            <a:gs pos="84000">
              <a:srgbClr val="D6B19C"/>
            </a:gs>
            <a:gs pos="30000">
              <a:srgbClr val="D49E6C"/>
            </a:gs>
            <a:gs pos="70000">
              <a:srgbClr val="A65528"/>
            </a:gs>
            <a:gs pos="100000">
              <a:srgbClr val="66301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0" y="-315416"/>
            <a:ext cx="7931224" cy="1440160"/>
          </a:xfrm>
        </p:spPr>
        <p:txBody>
          <a:bodyPr/>
          <a:lstStyle/>
          <a:p>
            <a:r>
              <a:rPr lang="el-GR" b="1" i="1" dirty="0" smtClean="0">
                <a:solidFill>
                  <a:srgbClr val="FFCC00"/>
                </a:solidFill>
              </a:rPr>
              <a:t>Μεταλλάξεις</a:t>
            </a:r>
            <a:endParaRPr lang="el-GR" b="1" i="1" dirty="0">
              <a:solidFill>
                <a:srgbClr val="FFCC00"/>
              </a:solidFill>
            </a:endParaRPr>
          </a:p>
        </p:txBody>
      </p:sp>
      <p:sp>
        <p:nvSpPr>
          <p:cNvPr id="3" name="2 - Θέση περιεχομένου"/>
          <p:cNvSpPr>
            <a:spLocks noGrp="1"/>
          </p:cNvSpPr>
          <p:nvPr>
            <p:ph idx="1"/>
          </p:nvPr>
        </p:nvSpPr>
        <p:spPr>
          <a:xfrm>
            <a:off x="323528" y="1124744"/>
            <a:ext cx="4464496" cy="2016224"/>
          </a:xfrm>
        </p:spPr>
        <p:style>
          <a:lnRef idx="1">
            <a:schemeClr val="accent6"/>
          </a:lnRef>
          <a:fillRef idx="2">
            <a:schemeClr val="accent6"/>
          </a:fillRef>
          <a:effectRef idx="1">
            <a:schemeClr val="accent6"/>
          </a:effectRef>
          <a:fontRef idx="minor">
            <a:schemeClr val="dk1"/>
          </a:fontRef>
        </p:style>
        <p:txBody>
          <a:bodyPr>
            <a:noAutofit/>
          </a:bodyPr>
          <a:lstStyle/>
          <a:p>
            <a:pPr>
              <a:buNone/>
            </a:pPr>
            <a:r>
              <a:rPr lang="el-GR" sz="1600" dirty="0" smtClean="0"/>
              <a:t>        Οι </a:t>
            </a:r>
            <a:r>
              <a:rPr lang="el-GR" sz="1600" dirty="0" smtClean="0"/>
              <a:t>μεταλλάξεις είναι κάποιες αλλαγές που γίνονται στο DNA είτε τυχαία είτε λόγω της επίδρασης παραγόντων του περιβάλλοντος. Παράγοντες που προκαλούν μεταλλάξεις ονομάζονται </a:t>
            </a:r>
            <a:r>
              <a:rPr lang="el-GR" sz="1600" dirty="0" err="1" smtClean="0"/>
              <a:t>μεταλλαξογόνοι</a:t>
            </a:r>
            <a:r>
              <a:rPr lang="el-GR" sz="1600" dirty="0" smtClean="0"/>
              <a:t> και μπορεί να είναι χημικές ουσίες ή ακτινοβολίες, όπως η υπεριώδης</a:t>
            </a:r>
            <a:endParaRPr lang="el-GR" sz="1600" dirty="0"/>
          </a:p>
        </p:txBody>
      </p:sp>
      <p:sp>
        <p:nvSpPr>
          <p:cNvPr id="4" name="3 - Ορθογώνιο"/>
          <p:cNvSpPr/>
          <p:nvPr/>
        </p:nvSpPr>
        <p:spPr>
          <a:xfrm>
            <a:off x="467544" y="3429000"/>
            <a:ext cx="3672408" cy="369332"/>
          </a:xfrm>
          <a:prstGeom prst="rect">
            <a:avLst/>
          </a:prstGeom>
        </p:spPr>
        <p:txBody>
          <a:bodyPr wrap="square">
            <a:spAutoFit/>
          </a:bodyPr>
          <a:lstStyle/>
          <a:p>
            <a:r>
              <a:rPr lang="el-GR" dirty="0" smtClean="0">
                <a:solidFill>
                  <a:srgbClr val="FFCC00"/>
                </a:solidFill>
              </a:rPr>
              <a:t>Παραδείγματα :</a:t>
            </a:r>
            <a:endParaRPr lang="el-GR" dirty="0">
              <a:solidFill>
                <a:srgbClr val="FFCC00"/>
              </a:solidFill>
            </a:endParaRPr>
          </a:p>
        </p:txBody>
      </p:sp>
      <p:pic>
        <p:nvPicPr>
          <p:cNvPr id="6" name="5 - Εικόνα" descr="jhiuk.jpg"/>
          <p:cNvPicPr>
            <a:picLocks noChangeAspect="1"/>
          </p:cNvPicPr>
          <p:nvPr/>
        </p:nvPicPr>
        <p:blipFill>
          <a:blip r:embed="rId2" cstate="print"/>
          <a:stretch>
            <a:fillRect/>
          </a:stretch>
        </p:blipFill>
        <p:spPr>
          <a:xfrm>
            <a:off x="6660232" y="4149080"/>
            <a:ext cx="2304256" cy="235802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7 - TextBox"/>
          <p:cNvSpPr txBox="1"/>
          <p:nvPr/>
        </p:nvSpPr>
        <p:spPr>
          <a:xfrm>
            <a:off x="6156176" y="3573016"/>
            <a:ext cx="2987824" cy="338554"/>
          </a:xfrm>
          <a:prstGeom prst="rect">
            <a:avLst/>
          </a:prstGeom>
          <a:noFill/>
        </p:spPr>
        <p:txBody>
          <a:bodyPr wrap="square" rtlCol="0">
            <a:spAutoFit/>
          </a:bodyPr>
          <a:lstStyle/>
          <a:p>
            <a:r>
              <a:rPr lang="el-GR" sz="1600" b="1" u="sng" dirty="0" smtClean="0">
                <a:solidFill>
                  <a:srgbClr val="FFCC00"/>
                </a:solidFill>
              </a:rPr>
              <a:t>Ένα παιδί σύνδρομο </a:t>
            </a:r>
            <a:r>
              <a:rPr lang="en-US" sz="1600" b="1" u="sng" dirty="0" smtClean="0">
                <a:solidFill>
                  <a:srgbClr val="FFCC00"/>
                </a:solidFill>
              </a:rPr>
              <a:t>down.</a:t>
            </a:r>
            <a:endParaRPr lang="el-GR" sz="1600" b="1" u="sng" dirty="0">
              <a:solidFill>
                <a:srgbClr val="FFCC00"/>
              </a:solidFill>
            </a:endParaRPr>
          </a:p>
        </p:txBody>
      </p:sp>
      <p:sp>
        <p:nvSpPr>
          <p:cNvPr id="9" name="8 - Ορθογώνιο"/>
          <p:cNvSpPr/>
          <p:nvPr/>
        </p:nvSpPr>
        <p:spPr>
          <a:xfrm>
            <a:off x="683568" y="3717032"/>
            <a:ext cx="5400600"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pPr marL="342900" indent="-342900">
              <a:buAutoNum type="arabicPeriod"/>
            </a:pPr>
            <a:r>
              <a:rPr lang="el-GR" sz="1600" dirty="0" smtClean="0"/>
              <a:t>Ο </a:t>
            </a:r>
            <a:r>
              <a:rPr lang="el-GR" sz="1600" dirty="0" smtClean="0"/>
              <a:t>αλφισμός είναι μια μετάλλαξη σε ένα γονίδιο που έχει ως συνέπεια να μην παράγεται μια χρωστική, η μελανίνη. Άνθρωποι που είναι ομόζυγοι για το υπολειπόμενο αυτό </a:t>
            </a:r>
            <a:r>
              <a:rPr lang="el-GR" sz="1600" dirty="0" err="1" smtClean="0"/>
              <a:t>αλληλόμορφο</a:t>
            </a:r>
            <a:r>
              <a:rPr lang="el-GR" sz="1600" dirty="0" smtClean="0"/>
              <a:t> έχουν λευκό δέρμα και λευκά μαλλιά</a:t>
            </a:r>
            <a:r>
              <a:rPr lang="el-GR" sz="1600" dirty="0" smtClean="0"/>
              <a:t>. </a:t>
            </a:r>
          </a:p>
          <a:p>
            <a:pPr marL="342900" indent="-342900">
              <a:buAutoNum type="arabicPeriod"/>
            </a:pPr>
            <a:r>
              <a:rPr lang="el-GR" sz="1600" dirty="0" smtClean="0"/>
              <a:t> </a:t>
            </a:r>
            <a:r>
              <a:rPr lang="el-GR" sz="1600" dirty="0" smtClean="0"/>
              <a:t>Το σύνδρομο </a:t>
            </a:r>
            <a:r>
              <a:rPr lang="el-GR" sz="1600" dirty="0" err="1" smtClean="0"/>
              <a:t>Ντάουν</a:t>
            </a:r>
            <a:r>
              <a:rPr lang="el-GR" sz="1600" dirty="0" smtClean="0"/>
              <a:t> (</a:t>
            </a:r>
            <a:r>
              <a:rPr lang="el-GR" sz="1600" dirty="0" err="1" smtClean="0"/>
              <a:t>Down</a:t>
            </a:r>
            <a:r>
              <a:rPr lang="el-GR" sz="1600" dirty="0" smtClean="0"/>
              <a:t>) είναι μια μετάλλαξη που όσοι την έχουν, έχουν στα κύτταρά τους ένα επιπλέον χρωμόσωμα. Αυτό συμβαίνει συνήθως όταν σε μια γυναίκα δημιουργείται ένα ωάριο με 24 χρωμοσώματα αντί 23, που είναι το φυσιολογικό. Αν το ωάριο αυτό γονιμοποιηθεί από ένα φυσιολογικό σπερματοζωάριο, τότε το </a:t>
            </a:r>
            <a:r>
              <a:rPr lang="el-GR" sz="1600" dirty="0" err="1" smtClean="0"/>
              <a:t>ζυγωτό</a:t>
            </a:r>
            <a:r>
              <a:rPr lang="el-GR" sz="1600" dirty="0" smtClean="0"/>
              <a:t>, και συνεπώς και ο άνθρωπος που θα προκύψει, θα έχει συνολικά 47 αντί 46 χρωμοσώματα. </a:t>
            </a:r>
            <a:endParaRPr lang="el-GR" sz="1600" dirty="0"/>
          </a:p>
        </p:txBody>
      </p:sp>
      <p:sp>
        <p:nvSpPr>
          <p:cNvPr id="10" name="9 - Ορθογώνιο"/>
          <p:cNvSpPr/>
          <p:nvPr/>
        </p:nvSpPr>
        <p:spPr>
          <a:xfrm>
            <a:off x="5759624" y="548680"/>
            <a:ext cx="3384376" cy="30469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l-GR" sz="1600" dirty="0" smtClean="0"/>
              <a:t>Οι μεταλλάξεις όμως δεν προκαλούν πάντα ασθένειες. Με τις μεταλλάξεις δημιουργούνται νέα </a:t>
            </a:r>
            <a:r>
              <a:rPr lang="el-GR" sz="1600" dirty="0" err="1" smtClean="0"/>
              <a:t>αλληλόμορφα</a:t>
            </a:r>
            <a:r>
              <a:rPr lang="el-GR" sz="1600" dirty="0" smtClean="0"/>
              <a:t>, που προσδίνουν νέες ιδιότητες στους οργανισμούς. Έτσι, αυξάνεται η γενετική ποικιλότητα και παρατηρούμε, για παράδειγμα, διαφορετικά χρώματα και σχήματα στα μάτια των ανθρώπων, διαφορετικά χρώματα στα τριαντάφυλλα, διαφορετικά σχήματα στα αυτιά των σκύλων κ.ά.</a:t>
            </a:r>
            <a:endParaRPr lang="el-GR"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29" presetClass="entr" presetSubtype="0" fill="hold" grpId="0" nodeType="afterEffect">
                                  <p:stCondLst>
                                    <p:cond delay="0"/>
                                  </p:stCondLst>
                                  <p:childTnLst>
                                    <p:set>
                                      <p:cBhvr>
                                        <p:cTn id="11" dur="1" fill="hold">
                                          <p:stCondLst>
                                            <p:cond delay="0"/>
                                          </p:stCondLst>
                                        </p:cTn>
                                        <p:tgtEl>
                                          <p:spTgt spid="3">
                                            <p:bg/>
                                          </p:spTgt>
                                        </p:tgtEl>
                                        <p:attrNameLst>
                                          <p:attrName>style.visibility</p:attrName>
                                        </p:attrNameLst>
                                      </p:cBhvr>
                                      <p:to>
                                        <p:strVal val="visible"/>
                                      </p:to>
                                    </p:set>
                                    <p:anim calcmode="lin" valueType="num">
                                      <p:cBhvr>
                                        <p:cTn id="12" dur="1000" fill="hold"/>
                                        <p:tgtEl>
                                          <p:spTgt spid="3">
                                            <p:bg/>
                                          </p:spTgt>
                                        </p:tgtEl>
                                        <p:attrNameLst>
                                          <p:attrName>ppt_x</p:attrName>
                                        </p:attrNameLst>
                                      </p:cBhvr>
                                      <p:tavLst>
                                        <p:tav tm="0">
                                          <p:val>
                                            <p:strVal val="#ppt_x-.2"/>
                                          </p:val>
                                        </p:tav>
                                        <p:tav tm="100000">
                                          <p:val>
                                            <p:strVal val="#ppt_x"/>
                                          </p:val>
                                        </p:tav>
                                      </p:tavLst>
                                    </p:anim>
                                    <p:anim calcmode="lin" valueType="num">
                                      <p:cBhvr>
                                        <p:cTn id="13" dur="1000" fill="hold"/>
                                        <p:tgtEl>
                                          <p:spTgt spid="3">
                                            <p:bg/>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bg/>
                                          </p:spTgt>
                                        </p:tgtEl>
                                      </p:cBhvr>
                                    </p:animEffect>
                                  </p:childTnLst>
                                </p:cTn>
                              </p:par>
                            </p:childTnLst>
                          </p:cTn>
                        </p:par>
                        <p:par>
                          <p:cTn id="15" fill="hold">
                            <p:stCondLst>
                              <p:cond delay="2000"/>
                            </p:stCondLst>
                            <p:childTnLst>
                              <p:par>
                                <p:cTn id="16" presetID="29" presetClass="entr" presetSubtype="0" fill="hold" grpId="0" nodeType="afterEffect">
                                  <p:stCondLst>
                                    <p:cond delay="0"/>
                                  </p:stCondLst>
                                  <p:childTnLst>
                                    <p:set>
                                      <p:cBhvr>
                                        <p:cTn id="17" dur="1" fill="hold">
                                          <p:stCondLst>
                                            <p:cond delay="0"/>
                                          </p:stCondLst>
                                        </p:cTn>
                                        <p:tgtEl>
                                          <p:spTgt spid="3">
                                            <p:txEl>
                                              <p:pRg st="0" end="0"/>
                                            </p:txEl>
                                          </p:spTgt>
                                        </p:tgtEl>
                                        <p:attrNameLst>
                                          <p:attrName>style.visibility</p:attrName>
                                        </p:attrNameLst>
                                      </p:cBhvr>
                                      <p:to>
                                        <p:strVal val="visible"/>
                                      </p:to>
                                    </p:set>
                                    <p:anim calcmode="lin" valueType="num">
                                      <p:cBhvr>
                                        <p:cTn id="18" dur="1000" fill="hold"/>
                                        <p:tgtEl>
                                          <p:spTgt spid="3">
                                            <p:txEl>
                                              <p:pRg st="0" end="0"/>
                                            </p:txEl>
                                          </p:spTgt>
                                        </p:tgtEl>
                                        <p:attrNameLst>
                                          <p:attrName>ppt_x</p:attrName>
                                        </p:attrNameLst>
                                      </p:cBhvr>
                                      <p:tavLst>
                                        <p:tav tm="0">
                                          <p:val>
                                            <p:strVal val="#ppt_x-.2"/>
                                          </p:val>
                                        </p:tav>
                                        <p:tav tm="100000">
                                          <p:val>
                                            <p:strVal val="#ppt_x"/>
                                          </p:val>
                                        </p:tav>
                                      </p:tavLst>
                                    </p:anim>
                                    <p:anim calcmode="lin" valueType="num">
                                      <p:cBhvr>
                                        <p:cTn id="19" dur="1000" fill="hold"/>
                                        <p:tgtEl>
                                          <p:spTgt spid="3">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0" dur="1000"/>
                                        <p:tgtEl>
                                          <p:spTgt spid="3">
                                            <p:txEl>
                                              <p:pRg st="0" end="0"/>
                                            </p:txEl>
                                          </p:spTgt>
                                        </p:tgtEl>
                                      </p:cBhvr>
                                    </p:animEffect>
                                  </p:childTnLst>
                                </p:cTn>
                              </p:par>
                            </p:childTnLst>
                          </p:cTn>
                        </p:par>
                        <p:par>
                          <p:cTn id="21" fill="hold">
                            <p:stCondLst>
                              <p:cond delay="3000"/>
                            </p:stCondLst>
                            <p:childTnLst>
                              <p:par>
                                <p:cTn id="22" presetID="40" presetClass="entr" presetSubtype="0" fill="hold" grpId="0" nodeType="afterEffect">
                                  <p:stCondLst>
                                    <p:cond delay="0"/>
                                  </p:stCondLst>
                                  <p:iterate type="lt">
                                    <p:tmPct val="10000"/>
                                  </p:iterate>
                                  <p:childTnLst>
                                    <p:set>
                                      <p:cBhvr>
                                        <p:cTn id="23" dur="1" fill="hold">
                                          <p:stCondLst>
                                            <p:cond delay="0"/>
                                          </p:stCondLst>
                                        </p:cTn>
                                        <p:tgtEl>
                                          <p:spTgt spid="4"/>
                                        </p:tgtEl>
                                        <p:attrNameLst>
                                          <p:attrName>style.visibility</p:attrName>
                                        </p:attrNameLst>
                                      </p:cBhvr>
                                      <p:to>
                                        <p:strVal val="visible"/>
                                      </p:to>
                                    </p:set>
                                    <p:animEffect transition="in" filter="fade">
                                      <p:cBhvr>
                                        <p:cTn id="24" dur="500"/>
                                        <p:tgtEl>
                                          <p:spTgt spid="4"/>
                                        </p:tgtEl>
                                      </p:cBhvr>
                                    </p:animEffect>
                                    <p:anim calcmode="lin" valueType="num">
                                      <p:cBhvr>
                                        <p:cTn id="25" dur="500" fill="hold"/>
                                        <p:tgtEl>
                                          <p:spTgt spid="4"/>
                                        </p:tgtEl>
                                        <p:attrNameLst>
                                          <p:attrName>ppt_x</p:attrName>
                                        </p:attrNameLst>
                                      </p:cBhvr>
                                      <p:tavLst>
                                        <p:tav tm="0">
                                          <p:val>
                                            <p:strVal val="#ppt_x-.1"/>
                                          </p:val>
                                        </p:tav>
                                        <p:tav tm="100000">
                                          <p:val>
                                            <p:strVal val="#ppt_x"/>
                                          </p:val>
                                        </p:tav>
                                      </p:tavLst>
                                    </p:anim>
                                    <p:anim calcmode="lin" valueType="num">
                                      <p:cBhvr>
                                        <p:cTn id="26" dur="500" fill="hold"/>
                                        <p:tgtEl>
                                          <p:spTgt spid="4"/>
                                        </p:tgtEl>
                                        <p:attrNameLst>
                                          <p:attrName>ppt_y</p:attrName>
                                        </p:attrNameLst>
                                      </p:cBhvr>
                                      <p:tavLst>
                                        <p:tav tm="0">
                                          <p:val>
                                            <p:strVal val="#ppt_y"/>
                                          </p:val>
                                        </p:tav>
                                        <p:tav tm="100000">
                                          <p:val>
                                            <p:strVal val="#ppt_y"/>
                                          </p:val>
                                        </p:tav>
                                      </p:tavLst>
                                    </p:anim>
                                  </p:childTnLst>
                                </p:cTn>
                              </p:par>
                            </p:childTnLst>
                          </p:cTn>
                        </p:par>
                        <p:par>
                          <p:cTn id="27" fill="hold">
                            <p:stCondLst>
                              <p:cond delay="4100"/>
                            </p:stCondLst>
                            <p:childTnLst>
                              <p:par>
                                <p:cTn id="28" presetID="4" presetClass="entr" presetSubtype="16" fill="hold" grpId="0" nodeType="after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ox(in)">
                                      <p:cBhvr>
                                        <p:cTn id="30" dur="1000"/>
                                        <p:tgtEl>
                                          <p:spTgt spid="9"/>
                                        </p:tgtEl>
                                      </p:cBhvr>
                                    </p:animEffect>
                                  </p:childTnLst>
                                </p:cTn>
                              </p:par>
                            </p:childTnLst>
                          </p:cTn>
                        </p:par>
                        <p:par>
                          <p:cTn id="31" fill="hold">
                            <p:stCondLst>
                              <p:cond delay="5100"/>
                            </p:stCondLst>
                            <p:childTnLst>
                              <p:par>
                                <p:cTn id="32" presetID="1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plus(in)">
                                      <p:cBhvr>
                                        <p:cTn id="34" dur="1000"/>
                                        <p:tgtEl>
                                          <p:spTgt spid="10"/>
                                        </p:tgtEl>
                                      </p:cBhvr>
                                    </p:animEffect>
                                  </p:childTnLst>
                                </p:cTn>
                              </p:par>
                            </p:childTnLst>
                          </p:cTn>
                        </p:par>
                        <p:par>
                          <p:cTn id="35" fill="hold">
                            <p:stCondLst>
                              <p:cond delay="6100"/>
                            </p:stCondLst>
                            <p:childTnLst>
                              <p:par>
                                <p:cTn id="36" presetID="8" presetClass="entr" presetSubtype="16"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amond(in)">
                                      <p:cBhvr>
                                        <p:cTn id="38" dur="1000"/>
                                        <p:tgtEl>
                                          <p:spTgt spid="8"/>
                                        </p:tgtEl>
                                      </p:cBhvr>
                                    </p:animEffect>
                                  </p:childTnLst>
                                </p:cTn>
                              </p:par>
                            </p:childTnLst>
                          </p:cTn>
                        </p:par>
                        <p:par>
                          <p:cTn id="39" fill="hold">
                            <p:stCondLst>
                              <p:cond delay="7100"/>
                            </p:stCondLst>
                            <p:childTnLst>
                              <p:par>
                                <p:cTn id="40" presetID="12" presetClass="entr" presetSubtype="4" fill="hold" nodeType="after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slide(fromBottom)">
                                      <p:cBhvr>
                                        <p:cTn id="4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p:bldP spid="8" grpId="0"/>
      <p:bldP spid="9" grpId="0" animBg="1"/>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a:xfrm>
            <a:off x="827584" y="404664"/>
            <a:ext cx="6984776" cy="720080"/>
          </a:xfrm>
        </p:spPr>
        <p:txBody>
          <a:bodyPr>
            <a:noAutofit/>
          </a:bodyPr>
          <a:lstStyle/>
          <a:p>
            <a:r>
              <a:rPr lang="el-GR" sz="3200" b="1" i="1" dirty="0" smtClean="0">
                <a:solidFill>
                  <a:srgbClr val="00B0F0"/>
                </a:solidFill>
              </a:rPr>
              <a:t>Οι πρωτεΐνες αποτελούνται από αμινοξέα </a:t>
            </a:r>
            <a:endParaRPr lang="el-GR" sz="3200" b="1" i="1" dirty="0">
              <a:solidFill>
                <a:srgbClr val="00B0F0"/>
              </a:solidFill>
            </a:endParaRPr>
          </a:p>
        </p:txBody>
      </p:sp>
      <p:pic>
        <p:nvPicPr>
          <p:cNvPr id="4" name="3 - Θέση περιεχομένου" descr="gfdgdf.gif"/>
          <p:cNvPicPr>
            <a:picLocks noGrp="1" noChangeAspect="1"/>
          </p:cNvPicPr>
          <p:nvPr>
            <p:ph idx="1"/>
          </p:nvPr>
        </p:nvPicPr>
        <p:blipFill>
          <a:blip r:embed="rId3" cstate="print"/>
          <a:stretch>
            <a:fillRect/>
          </a:stretch>
        </p:blipFill>
        <p:spPr>
          <a:xfrm>
            <a:off x="2195736" y="1268760"/>
            <a:ext cx="4824536" cy="3929804"/>
          </a:xfrm>
          <a:prstGeom prst="rect">
            <a:avLst/>
          </a:prstGeom>
          <a:ln>
            <a:noFill/>
          </a:ln>
          <a:effectLst>
            <a:outerShdw blurRad="190500" algn="tl" rotWithShape="0">
              <a:srgbClr val="000000">
                <a:alpha val="70000"/>
              </a:srgbClr>
            </a:outerShdw>
          </a:effectLst>
        </p:spPr>
      </p:pic>
      <p:sp>
        <p:nvSpPr>
          <p:cNvPr id="7" name="6 - TextBox"/>
          <p:cNvSpPr txBox="1"/>
          <p:nvPr/>
        </p:nvSpPr>
        <p:spPr>
          <a:xfrm>
            <a:off x="1547664" y="5013176"/>
            <a:ext cx="5904656" cy="1477328"/>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el-GR" dirty="0" smtClean="0"/>
              <a:t>Οι οργανικές ενώσεις του κυττάρου που είναι υπεύθυνες για πολλές ιδιότητες τον οργανισμών  είναι οι πρωτεΐνες.</a:t>
            </a:r>
          </a:p>
          <a:p>
            <a:r>
              <a:rPr lang="el-GR" dirty="0" smtClean="0"/>
              <a:t>Η δράση των πρωτεϊνών εξαρτάται από την σύσταση τους, δηλαδή από την σειρά των αμινοξέων που περιέχουν. Το γενετικό υλικό καθορίζει την σειρά αυτή.</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1000"/>
                                        <p:tgtEl>
                                          <p:spTgt spid="2"/>
                                        </p:tgtEl>
                                      </p:cBhvr>
                                    </p:animEffect>
                                  </p:childTnLst>
                                </p:cTn>
                              </p:par>
                            </p:childTnLst>
                          </p:cTn>
                        </p:par>
                        <p:par>
                          <p:cTn id="8" fill="hold">
                            <p:stCondLst>
                              <p:cond delay="1000"/>
                            </p:stCondLst>
                            <p:childTnLst>
                              <p:par>
                                <p:cTn id="9" presetID="19" presetClass="entr" presetSubtype="1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2000" fill="hold"/>
                                        <p:tgtEl>
                                          <p:spTgt spid="4"/>
                                        </p:tgtEl>
                                        <p:attrNameLst>
                                          <p:attrName>ppt_w</p:attrName>
                                        </p:attrNameLst>
                                      </p:cBhvr>
                                      <p:tavLst>
                                        <p:tav tm="0" fmla="#ppt_w*sin(2.5*pi*$)">
                                          <p:val>
                                            <p:fltVal val="0"/>
                                          </p:val>
                                        </p:tav>
                                        <p:tav tm="100000">
                                          <p:val>
                                            <p:fltVal val="1"/>
                                          </p:val>
                                        </p:tav>
                                      </p:tavLst>
                                    </p:anim>
                                    <p:anim calcmode="lin" valueType="num">
                                      <p:cBhvr>
                                        <p:cTn id="12" dur="2000" fill="hold"/>
                                        <p:tgtEl>
                                          <p:spTgt spid="4"/>
                                        </p:tgtEl>
                                        <p:attrNameLst>
                                          <p:attrName>ppt_h</p:attrName>
                                        </p:attrNameLst>
                                      </p:cBhvr>
                                      <p:tavLst>
                                        <p:tav tm="0">
                                          <p:val>
                                            <p:strVal val="#ppt_h"/>
                                          </p:val>
                                        </p:tav>
                                        <p:tav tm="100000">
                                          <p:val>
                                            <p:strVal val="#ppt_h"/>
                                          </p:val>
                                        </p:tav>
                                      </p:tavLst>
                                    </p:anim>
                                  </p:childTnLst>
                                </p:cTn>
                              </p:par>
                            </p:childTnLst>
                          </p:cTn>
                        </p:par>
                        <p:par>
                          <p:cTn id="13" fill="hold">
                            <p:stCondLst>
                              <p:cond delay="3000"/>
                            </p:stCondLst>
                            <p:childTnLst>
                              <p:par>
                                <p:cTn id="14" presetID="26"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down)">
                                      <p:cBhvr>
                                        <p:cTn id="16" dur="580">
                                          <p:stCondLst>
                                            <p:cond delay="0"/>
                                          </p:stCondLst>
                                        </p:cTn>
                                        <p:tgtEl>
                                          <p:spTgt spid="7"/>
                                        </p:tgtEl>
                                      </p:cBhvr>
                                    </p:animEffect>
                                    <p:anim calcmode="lin" valueType="num">
                                      <p:cBhvr>
                                        <p:cTn id="1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2" dur="26">
                                          <p:stCondLst>
                                            <p:cond delay="650"/>
                                          </p:stCondLst>
                                        </p:cTn>
                                        <p:tgtEl>
                                          <p:spTgt spid="7"/>
                                        </p:tgtEl>
                                      </p:cBhvr>
                                      <p:to x="100000" y="60000"/>
                                    </p:animScale>
                                    <p:animScale>
                                      <p:cBhvr>
                                        <p:cTn id="23" dur="166" decel="50000">
                                          <p:stCondLst>
                                            <p:cond delay="676"/>
                                          </p:stCondLst>
                                        </p:cTn>
                                        <p:tgtEl>
                                          <p:spTgt spid="7"/>
                                        </p:tgtEl>
                                      </p:cBhvr>
                                      <p:to x="100000" y="100000"/>
                                    </p:animScale>
                                    <p:animScale>
                                      <p:cBhvr>
                                        <p:cTn id="24" dur="26">
                                          <p:stCondLst>
                                            <p:cond delay="1312"/>
                                          </p:stCondLst>
                                        </p:cTn>
                                        <p:tgtEl>
                                          <p:spTgt spid="7"/>
                                        </p:tgtEl>
                                      </p:cBhvr>
                                      <p:to x="100000" y="80000"/>
                                    </p:animScale>
                                    <p:animScale>
                                      <p:cBhvr>
                                        <p:cTn id="25" dur="166" decel="50000">
                                          <p:stCondLst>
                                            <p:cond delay="1338"/>
                                          </p:stCondLst>
                                        </p:cTn>
                                        <p:tgtEl>
                                          <p:spTgt spid="7"/>
                                        </p:tgtEl>
                                      </p:cBhvr>
                                      <p:to x="100000" y="100000"/>
                                    </p:animScale>
                                    <p:animScale>
                                      <p:cBhvr>
                                        <p:cTn id="26" dur="26">
                                          <p:stCondLst>
                                            <p:cond delay="1642"/>
                                          </p:stCondLst>
                                        </p:cTn>
                                        <p:tgtEl>
                                          <p:spTgt spid="7"/>
                                        </p:tgtEl>
                                      </p:cBhvr>
                                      <p:to x="100000" y="90000"/>
                                    </p:animScale>
                                    <p:animScale>
                                      <p:cBhvr>
                                        <p:cTn id="27" dur="166" decel="50000">
                                          <p:stCondLst>
                                            <p:cond delay="1668"/>
                                          </p:stCondLst>
                                        </p:cTn>
                                        <p:tgtEl>
                                          <p:spTgt spid="7"/>
                                        </p:tgtEl>
                                      </p:cBhvr>
                                      <p:to x="100000" y="100000"/>
                                    </p:animScale>
                                    <p:animScale>
                                      <p:cBhvr>
                                        <p:cTn id="28" dur="26">
                                          <p:stCondLst>
                                            <p:cond delay="1808"/>
                                          </p:stCondLst>
                                        </p:cTn>
                                        <p:tgtEl>
                                          <p:spTgt spid="7"/>
                                        </p:tgtEl>
                                      </p:cBhvr>
                                      <p:to x="100000" y="95000"/>
                                    </p:animScale>
                                    <p:animScale>
                                      <p:cBhvr>
                                        <p:cTn id="2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7000" r="-27000"/>
          </a:stretch>
        </a:blip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u="sng" dirty="0" smtClean="0">
                <a:solidFill>
                  <a:srgbClr val="9900FF"/>
                </a:solidFill>
              </a:rPr>
              <a:t>Τέλος παρουσίασης </a:t>
            </a:r>
            <a:endParaRPr lang="el-GR" b="1" i="1" u="sng" dirty="0">
              <a:solidFill>
                <a:srgbClr val="9900FF"/>
              </a:solidFill>
            </a:endParaRPr>
          </a:p>
        </p:txBody>
      </p:sp>
      <p:sp>
        <p:nvSpPr>
          <p:cNvPr id="3" name="2 - Θέση περιεχομένου"/>
          <p:cNvSpPr>
            <a:spLocks noGrp="1"/>
          </p:cNvSpPr>
          <p:nvPr>
            <p:ph idx="1"/>
          </p:nvPr>
        </p:nvSpPr>
        <p:spPr>
          <a:xfrm>
            <a:off x="3203848" y="5733256"/>
            <a:ext cx="5832648" cy="792088"/>
          </a:xfrm>
        </p:spPr>
        <p:style>
          <a:lnRef idx="1">
            <a:schemeClr val="accent4"/>
          </a:lnRef>
          <a:fillRef idx="2">
            <a:schemeClr val="accent4"/>
          </a:fillRef>
          <a:effectRef idx="1">
            <a:schemeClr val="accent4"/>
          </a:effectRef>
          <a:fontRef idx="minor">
            <a:schemeClr val="dk1"/>
          </a:fontRef>
        </p:style>
        <p:txBody>
          <a:bodyPr>
            <a:normAutofit/>
          </a:bodyPr>
          <a:lstStyle/>
          <a:p>
            <a:pPr>
              <a:buNone/>
            </a:pPr>
            <a:r>
              <a:rPr lang="el-GR" sz="2800" dirty="0" smtClean="0">
                <a:solidFill>
                  <a:srgbClr val="6600CC"/>
                </a:solidFill>
              </a:rPr>
              <a:t>Ευχαριστούμε για την προσοχή σας !!!</a:t>
            </a:r>
            <a:endParaRPr lang="el-GR" sz="2800" dirty="0">
              <a:solidFill>
                <a:srgbClr val="6600CC"/>
              </a:solidFill>
            </a:endParaRPr>
          </a:p>
        </p:txBody>
      </p:sp>
      <p:sp>
        <p:nvSpPr>
          <p:cNvPr id="4" name="3 - TextBox"/>
          <p:cNvSpPr txBox="1"/>
          <p:nvPr/>
        </p:nvSpPr>
        <p:spPr>
          <a:xfrm>
            <a:off x="251520" y="3356992"/>
            <a:ext cx="2160240" cy="523220"/>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l-GR" sz="2800" u="sng" dirty="0" smtClean="0">
                <a:solidFill>
                  <a:srgbClr val="9933FF"/>
                </a:solidFill>
              </a:rPr>
              <a:t>Επιμέλεια : </a:t>
            </a:r>
            <a:endParaRPr lang="el-GR" sz="2800" u="sng" dirty="0">
              <a:solidFill>
                <a:srgbClr val="9933FF"/>
              </a:solidFill>
            </a:endParaRPr>
          </a:p>
        </p:txBody>
      </p:sp>
      <p:sp>
        <p:nvSpPr>
          <p:cNvPr id="7" name="6 - TextBox"/>
          <p:cNvSpPr txBox="1"/>
          <p:nvPr/>
        </p:nvSpPr>
        <p:spPr>
          <a:xfrm>
            <a:off x="2987824" y="3344217"/>
            <a:ext cx="2935099"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sz="2400" dirty="0" smtClean="0">
                <a:solidFill>
                  <a:srgbClr val="9900FF"/>
                </a:solidFill>
              </a:rPr>
              <a:t>Κολοκοτρώνη Ιωάννα </a:t>
            </a:r>
            <a:endParaRPr lang="el-GR" sz="2400" dirty="0">
              <a:solidFill>
                <a:srgbClr val="9900FF"/>
              </a:solidFill>
            </a:endParaRPr>
          </a:p>
        </p:txBody>
      </p:sp>
      <p:sp>
        <p:nvSpPr>
          <p:cNvPr id="8" name="7 - TextBox"/>
          <p:cNvSpPr txBox="1"/>
          <p:nvPr/>
        </p:nvSpPr>
        <p:spPr>
          <a:xfrm>
            <a:off x="6012160" y="2852936"/>
            <a:ext cx="3024336" cy="46166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l-GR" sz="2400" dirty="0" err="1" smtClean="0">
                <a:solidFill>
                  <a:srgbClr val="9933FF"/>
                </a:solidFill>
              </a:rPr>
              <a:t>Καπινιάρη</a:t>
            </a:r>
            <a:r>
              <a:rPr lang="el-GR" sz="2400" dirty="0" smtClean="0">
                <a:solidFill>
                  <a:srgbClr val="9933FF"/>
                </a:solidFill>
              </a:rPr>
              <a:t> Ευαγγελία </a:t>
            </a:r>
            <a:endParaRPr lang="el-GR" sz="2400" dirty="0">
              <a:solidFill>
                <a:srgbClr val="9933FF"/>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ppt_x"/>
                                          </p:val>
                                        </p:tav>
                                        <p:tav tm="100000">
                                          <p:val>
                                            <p:strVal val="#ppt_x"/>
                                          </p:val>
                                        </p:tav>
                                      </p:tavLst>
                                    </p:anim>
                                    <p:anim calcmode="lin" valueType="num">
                                      <p:cBhvr additive="base">
                                        <p:cTn id="12" dur="1000" fill="hold"/>
                                        <p:tgtEl>
                                          <p:spTgt spid="4"/>
                                        </p:tgtEl>
                                        <p:attrNameLst>
                                          <p:attrName>ppt_y</p:attrName>
                                        </p:attrNameLst>
                                      </p:cBhvr>
                                      <p:tavLst>
                                        <p:tav tm="0">
                                          <p:val>
                                            <p:strVal val="1+#ppt_h/2"/>
                                          </p:val>
                                        </p:tav>
                                        <p:tav tm="100000">
                                          <p:val>
                                            <p:strVal val="#ppt_y"/>
                                          </p:val>
                                        </p:tav>
                                      </p:tavLst>
                                    </p:anim>
                                  </p:childTnLst>
                                </p:cTn>
                              </p:par>
                            </p:childTnLst>
                          </p:cTn>
                        </p:par>
                        <p:par>
                          <p:cTn id="13" fill="hold">
                            <p:stCondLst>
                              <p:cond delay="3000"/>
                            </p:stCondLst>
                            <p:childTnLst>
                              <p:par>
                                <p:cTn id="14" presetID="49" presetClass="entr" presetSubtype="0" decel="10000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1000" fill="hold"/>
                                        <p:tgtEl>
                                          <p:spTgt spid="7"/>
                                        </p:tgtEl>
                                        <p:attrNameLst>
                                          <p:attrName>ppt_w</p:attrName>
                                        </p:attrNameLst>
                                      </p:cBhvr>
                                      <p:tavLst>
                                        <p:tav tm="0">
                                          <p:val>
                                            <p:fltVal val="0"/>
                                          </p:val>
                                        </p:tav>
                                        <p:tav tm="100000">
                                          <p:val>
                                            <p:strVal val="#ppt_w"/>
                                          </p:val>
                                        </p:tav>
                                      </p:tavLst>
                                    </p:anim>
                                    <p:anim calcmode="lin" valueType="num">
                                      <p:cBhvr>
                                        <p:cTn id="17" dur="1000" fill="hold"/>
                                        <p:tgtEl>
                                          <p:spTgt spid="7"/>
                                        </p:tgtEl>
                                        <p:attrNameLst>
                                          <p:attrName>ppt_h</p:attrName>
                                        </p:attrNameLst>
                                      </p:cBhvr>
                                      <p:tavLst>
                                        <p:tav tm="0">
                                          <p:val>
                                            <p:fltVal val="0"/>
                                          </p:val>
                                        </p:tav>
                                        <p:tav tm="100000">
                                          <p:val>
                                            <p:strVal val="#ppt_h"/>
                                          </p:val>
                                        </p:tav>
                                      </p:tavLst>
                                    </p:anim>
                                    <p:anim calcmode="lin" valueType="num">
                                      <p:cBhvr>
                                        <p:cTn id="18" dur="1000" fill="hold"/>
                                        <p:tgtEl>
                                          <p:spTgt spid="7"/>
                                        </p:tgtEl>
                                        <p:attrNameLst>
                                          <p:attrName>style.rotation</p:attrName>
                                        </p:attrNameLst>
                                      </p:cBhvr>
                                      <p:tavLst>
                                        <p:tav tm="0">
                                          <p:val>
                                            <p:fltVal val="360"/>
                                          </p:val>
                                        </p:tav>
                                        <p:tav tm="100000">
                                          <p:val>
                                            <p:fltVal val="0"/>
                                          </p:val>
                                        </p:tav>
                                      </p:tavLst>
                                    </p:anim>
                                    <p:animEffect transition="in" filter="fade">
                                      <p:cBhvr>
                                        <p:cTn id="19" dur="1000"/>
                                        <p:tgtEl>
                                          <p:spTgt spid="7"/>
                                        </p:tgtEl>
                                      </p:cBhvr>
                                    </p:animEffect>
                                  </p:childTnLst>
                                </p:cTn>
                              </p:par>
                            </p:childTnLst>
                          </p:cTn>
                        </p:par>
                        <p:par>
                          <p:cTn id="20" fill="hold">
                            <p:stCondLst>
                              <p:cond delay="4000"/>
                            </p:stCondLst>
                            <p:childTnLst>
                              <p:par>
                                <p:cTn id="21" presetID="49" presetClass="entr" presetSubtype="0" decel="10000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1000" fill="hold"/>
                                        <p:tgtEl>
                                          <p:spTgt spid="8"/>
                                        </p:tgtEl>
                                        <p:attrNameLst>
                                          <p:attrName>ppt_w</p:attrName>
                                        </p:attrNameLst>
                                      </p:cBhvr>
                                      <p:tavLst>
                                        <p:tav tm="0">
                                          <p:val>
                                            <p:fltVal val="0"/>
                                          </p:val>
                                        </p:tav>
                                        <p:tav tm="100000">
                                          <p:val>
                                            <p:strVal val="#ppt_w"/>
                                          </p:val>
                                        </p:tav>
                                      </p:tavLst>
                                    </p:anim>
                                    <p:anim calcmode="lin" valueType="num">
                                      <p:cBhvr>
                                        <p:cTn id="24" dur="1000" fill="hold"/>
                                        <p:tgtEl>
                                          <p:spTgt spid="8"/>
                                        </p:tgtEl>
                                        <p:attrNameLst>
                                          <p:attrName>ppt_h</p:attrName>
                                        </p:attrNameLst>
                                      </p:cBhvr>
                                      <p:tavLst>
                                        <p:tav tm="0">
                                          <p:val>
                                            <p:fltVal val="0"/>
                                          </p:val>
                                        </p:tav>
                                        <p:tav tm="100000">
                                          <p:val>
                                            <p:strVal val="#ppt_h"/>
                                          </p:val>
                                        </p:tav>
                                      </p:tavLst>
                                    </p:anim>
                                    <p:anim calcmode="lin" valueType="num">
                                      <p:cBhvr>
                                        <p:cTn id="25" dur="1000" fill="hold"/>
                                        <p:tgtEl>
                                          <p:spTgt spid="8"/>
                                        </p:tgtEl>
                                        <p:attrNameLst>
                                          <p:attrName>style.rotation</p:attrName>
                                        </p:attrNameLst>
                                      </p:cBhvr>
                                      <p:tavLst>
                                        <p:tav tm="0">
                                          <p:val>
                                            <p:fltVal val="360"/>
                                          </p:val>
                                        </p:tav>
                                        <p:tav tm="100000">
                                          <p:val>
                                            <p:fltVal val="0"/>
                                          </p:val>
                                        </p:tav>
                                      </p:tavLst>
                                    </p:anim>
                                    <p:animEffect transition="in" filter="fade">
                                      <p:cBhvr>
                                        <p:cTn id="26" dur="1000"/>
                                        <p:tgtEl>
                                          <p:spTgt spid="8"/>
                                        </p:tgtEl>
                                      </p:cBhvr>
                                    </p:animEffect>
                                  </p:childTnLst>
                                </p:cTn>
                              </p:par>
                            </p:childTnLst>
                          </p:cTn>
                        </p:par>
                        <p:par>
                          <p:cTn id="27" fill="hold">
                            <p:stCondLst>
                              <p:cond delay="5000"/>
                            </p:stCondLst>
                            <p:childTnLst>
                              <p:par>
                                <p:cTn id="28" presetID="41" presetClass="entr" presetSubtype="0" fill="hold" grpId="0" nodeType="afterEffect">
                                  <p:stCondLst>
                                    <p:cond delay="0"/>
                                  </p:stCondLst>
                                  <p:iterate type="lt">
                                    <p:tmPct val="10000"/>
                                  </p:iterate>
                                  <p:childTnLst>
                                    <p:set>
                                      <p:cBhvr>
                                        <p:cTn id="29" dur="1" fill="hold">
                                          <p:stCondLst>
                                            <p:cond delay="0"/>
                                          </p:stCondLst>
                                        </p:cTn>
                                        <p:tgtEl>
                                          <p:spTgt spid="3">
                                            <p:bg/>
                                          </p:spTgt>
                                        </p:tgtEl>
                                        <p:attrNameLst>
                                          <p:attrName>style.visibility</p:attrName>
                                        </p:attrNameLst>
                                      </p:cBhvr>
                                      <p:to>
                                        <p:strVal val="visible"/>
                                      </p:to>
                                    </p:set>
                                    <p:anim calcmode="lin" valueType="num">
                                      <p:cBhvr>
                                        <p:cTn id="30" dur="1000" fill="hold"/>
                                        <p:tgtEl>
                                          <p:spTgt spid="3">
                                            <p:bg/>
                                          </p:spTgt>
                                        </p:tgtEl>
                                        <p:attrNameLst>
                                          <p:attrName>ppt_x</p:attrName>
                                        </p:attrNameLst>
                                      </p:cBhvr>
                                      <p:tavLst>
                                        <p:tav tm="0">
                                          <p:val>
                                            <p:strVal val="#ppt_x"/>
                                          </p:val>
                                        </p:tav>
                                        <p:tav tm="50000">
                                          <p:val>
                                            <p:strVal val="#ppt_x+.1"/>
                                          </p:val>
                                        </p:tav>
                                        <p:tav tm="100000">
                                          <p:val>
                                            <p:strVal val="#ppt_x"/>
                                          </p:val>
                                        </p:tav>
                                      </p:tavLst>
                                    </p:anim>
                                    <p:anim calcmode="lin" valueType="num">
                                      <p:cBhvr>
                                        <p:cTn id="31" dur="1000" fill="hold"/>
                                        <p:tgtEl>
                                          <p:spTgt spid="3">
                                            <p:bg/>
                                          </p:spTgt>
                                        </p:tgtEl>
                                        <p:attrNameLst>
                                          <p:attrName>ppt_y</p:attrName>
                                        </p:attrNameLst>
                                      </p:cBhvr>
                                      <p:tavLst>
                                        <p:tav tm="0">
                                          <p:val>
                                            <p:strVal val="#ppt_y"/>
                                          </p:val>
                                        </p:tav>
                                        <p:tav tm="100000">
                                          <p:val>
                                            <p:strVal val="#ppt_y"/>
                                          </p:val>
                                        </p:tav>
                                      </p:tavLst>
                                    </p:anim>
                                    <p:anim calcmode="lin" valueType="num">
                                      <p:cBhvr>
                                        <p:cTn id="32" dur="1000" fill="hold"/>
                                        <p:tgtEl>
                                          <p:spTgt spid="3">
                                            <p:bg/>
                                          </p:spTgt>
                                        </p:tgtEl>
                                        <p:attrNameLst>
                                          <p:attrName>ppt_h</p:attrName>
                                        </p:attrNameLst>
                                      </p:cBhvr>
                                      <p:tavLst>
                                        <p:tav tm="0">
                                          <p:val>
                                            <p:strVal val="#ppt_h/10"/>
                                          </p:val>
                                        </p:tav>
                                        <p:tav tm="50000">
                                          <p:val>
                                            <p:strVal val="#ppt_h+.01"/>
                                          </p:val>
                                        </p:tav>
                                        <p:tav tm="100000">
                                          <p:val>
                                            <p:strVal val="#ppt_h"/>
                                          </p:val>
                                        </p:tav>
                                      </p:tavLst>
                                    </p:anim>
                                    <p:anim calcmode="lin" valueType="num">
                                      <p:cBhvr>
                                        <p:cTn id="33" dur="1000" fill="hold"/>
                                        <p:tgtEl>
                                          <p:spTgt spid="3">
                                            <p:bg/>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4" dur="1000" tmFilter="0,0; .5, 1; 1, 1"/>
                                        <p:tgtEl>
                                          <p:spTgt spid="3">
                                            <p:bg/>
                                          </p:spTgt>
                                        </p:tgtEl>
                                      </p:cBhvr>
                                    </p:animEffect>
                                  </p:childTnLst>
                                </p:cTn>
                              </p:par>
                            </p:childTnLst>
                          </p:cTn>
                        </p:par>
                        <p:par>
                          <p:cTn id="35" fill="hold">
                            <p:stCondLst>
                              <p:cond delay="6000"/>
                            </p:stCondLst>
                            <p:childTnLst>
                              <p:par>
                                <p:cTn id="36" presetID="41" presetClass="entr" presetSubtype="0" fill="hold" grpId="0" nodeType="afterEffect">
                                  <p:stCondLst>
                                    <p:cond delay="0"/>
                                  </p:stCondLst>
                                  <p:iterate type="lt">
                                    <p:tmPct val="10000"/>
                                  </p:iterate>
                                  <p:childTnLst>
                                    <p:set>
                                      <p:cBhvr>
                                        <p:cTn id="37" dur="1" fill="hold">
                                          <p:stCondLst>
                                            <p:cond delay="0"/>
                                          </p:stCondLst>
                                        </p:cTn>
                                        <p:tgtEl>
                                          <p:spTgt spid="3">
                                            <p:txEl>
                                              <p:pRg st="0" end="0"/>
                                            </p:txEl>
                                          </p:spTgt>
                                        </p:tgtEl>
                                        <p:attrNameLst>
                                          <p:attrName>style.visibility</p:attrName>
                                        </p:attrNameLst>
                                      </p:cBhvr>
                                      <p:to>
                                        <p:strVal val="visible"/>
                                      </p:to>
                                    </p:set>
                                    <p:anim calcmode="lin" valueType="num">
                                      <p:cBhvr>
                                        <p:cTn id="38" dur="10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39" dur="10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40" dur="10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41" dur="10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42" dur="1000" tmFilter="0,0; .5, 1; 1, 1"/>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P spid="4"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19000">
              <a:srgbClr val="92D050"/>
            </a:gs>
            <a:gs pos="19000">
              <a:srgbClr val="92D050"/>
            </a:gs>
            <a:gs pos="50000">
              <a:schemeClr val="accent1">
                <a:tint val="44500"/>
                <a:satMod val="160000"/>
              </a:schemeClr>
            </a:gs>
            <a:gs pos="100000">
              <a:schemeClr val="accent1">
                <a:tint val="23500"/>
                <a:satMod val="160000"/>
              </a:scheme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i="1" dirty="0" smtClean="0">
                <a:solidFill>
                  <a:srgbClr val="00B050"/>
                </a:solidFill>
              </a:rPr>
              <a:t>Τα νουκλεϊκά οξέα αποτελούνται από νουκλεοτίδια  </a:t>
            </a:r>
            <a:endParaRPr lang="el-GR" sz="3600" b="1" i="1" dirty="0">
              <a:solidFill>
                <a:srgbClr val="00B050"/>
              </a:solidFill>
            </a:endParaRPr>
          </a:p>
        </p:txBody>
      </p:sp>
      <p:pic>
        <p:nvPicPr>
          <p:cNvPr id="4" name="3 - Θέση περιεχομένου" descr="img5_2.jpg"/>
          <p:cNvPicPr>
            <a:picLocks noGrp="1" noChangeAspect="1"/>
          </p:cNvPicPr>
          <p:nvPr>
            <p:ph idx="1"/>
          </p:nvPr>
        </p:nvPicPr>
        <p:blipFill>
          <a:blip r:embed="rId2" cstate="print"/>
          <a:stretch>
            <a:fillRect/>
          </a:stretch>
        </p:blipFill>
        <p:spPr>
          <a:xfrm>
            <a:off x="2915816" y="1844823"/>
            <a:ext cx="3512220" cy="3582699"/>
          </a:xfrm>
          <a:prstGeom prst="rect">
            <a:avLst/>
          </a:prstGeom>
          <a:ln>
            <a:noFill/>
          </a:ln>
          <a:effectLst>
            <a:outerShdw blurRad="292100" dist="139700" dir="2700000" algn="tl" rotWithShape="0">
              <a:srgbClr val="333333">
                <a:alpha val="65000"/>
              </a:srgbClr>
            </a:outerShdw>
          </a:effectLst>
        </p:spPr>
      </p:pic>
      <p:sp>
        <p:nvSpPr>
          <p:cNvPr id="5" name="4 - TextBox"/>
          <p:cNvSpPr txBox="1"/>
          <p:nvPr/>
        </p:nvSpPr>
        <p:spPr>
          <a:xfrm>
            <a:off x="1187624" y="5805264"/>
            <a:ext cx="7327647" cy="461665"/>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el-GR" sz="2400" dirty="0" smtClean="0"/>
              <a:t>Τα τέσσερα δεοξυριβονουκλεοτίδια που δομούν το </a:t>
            </a:r>
            <a:r>
              <a:rPr lang="en-US" sz="2400" dirty="0" smtClean="0"/>
              <a:t>DNA </a:t>
            </a:r>
            <a:endParaRPr lang="el-GR"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p:stCondLst>
                              <p:cond delay="5100"/>
                            </p:stCondLst>
                            <p:childTnLst>
                              <p:par>
                                <p:cTn id="13" presetID="15"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2000" fill="hold"/>
                                        <p:tgtEl>
                                          <p:spTgt spid="4"/>
                                        </p:tgtEl>
                                        <p:attrNameLst>
                                          <p:attrName>ppt_w</p:attrName>
                                        </p:attrNameLst>
                                      </p:cBhvr>
                                      <p:tavLst>
                                        <p:tav tm="0">
                                          <p:val>
                                            <p:fltVal val="0"/>
                                          </p:val>
                                        </p:tav>
                                        <p:tav tm="100000">
                                          <p:val>
                                            <p:strVal val="#ppt_w"/>
                                          </p:val>
                                        </p:tav>
                                      </p:tavLst>
                                    </p:anim>
                                    <p:anim calcmode="lin" valueType="num">
                                      <p:cBhvr>
                                        <p:cTn id="16" dur="2000" fill="hold"/>
                                        <p:tgtEl>
                                          <p:spTgt spid="4"/>
                                        </p:tgtEl>
                                        <p:attrNameLst>
                                          <p:attrName>ppt_h</p:attrName>
                                        </p:attrNameLst>
                                      </p:cBhvr>
                                      <p:tavLst>
                                        <p:tav tm="0">
                                          <p:val>
                                            <p:fltVal val="0"/>
                                          </p:val>
                                        </p:tav>
                                        <p:tav tm="100000">
                                          <p:val>
                                            <p:strVal val="#ppt_h"/>
                                          </p:val>
                                        </p:tav>
                                      </p:tavLst>
                                    </p:anim>
                                    <p:anim calcmode="lin" valueType="num">
                                      <p:cBhvr>
                                        <p:cTn id="17" dur="2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8" dur="2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19" fill="hold">
                            <p:stCondLst>
                              <p:cond delay="7100"/>
                            </p:stCondLst>
                            <p:childTnLst>
                              <p:par>
                                <p:cTn id="20" presetID="30"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800" decel="100000"/>
                                        <p:tgtEl>
                                          <p:spTgt spid="5"/>
                                        </p:tgtEl>
                                      </p:cBhvr>
                                    </p:animEffect>
                                    <p:anim calcmode="lin" valueType="num">
                                      <p:cBhvr>
                                        <p:cTn id="23" dur="800" decel="100000" fill="hold"/>
                                        <p:tgtEl>
                                          <p:spTgt spid="5"/>
                                        </p:tgtEl>
                                        <p:attrNameLst>
                                          <p:attrName>style.rotation</p:attrName>
                                        </p:attrNameLst>
                                      </p:cBhvr>
                                      <p:tavLst>
                                        <p:tav tm="0">
                                          <p:val>
                                            <p:fltVal val="-90"/>
                                          </p:val>
                                        </p:tav>
                                        <p:tav tm="100000">
                                          <p:val>
                                            <p:fltVal val="0"/>
                                          </p:val>
                                        </p:tav>
                                      </p:tavLst>
                                    </p:anim>
                                    <p:anim calcmode="lin" valueType="num">
                                      <p:cBhvr>
                                        <p:cTn id="24" dur="800" decel="100000" fill="hold"/>
                                        <p:tgtEl>
                                          <p:spTgt spid="5"/>
                                        </p:tgtEl>
                                        <p:attrNameLst>
                                          <p:attrName>ppt_x</p:attrName>
                                        </p:attrNameLst>
                                      </p:cBhvr>
                                      <p:tavLst>
                                        <p:tav tm="0">
                                          <p:val>
                                            <p:strVal val="#ppt_x+0.4"/>
                                          </p:val>
                                        </p:tav>
                                        <p:tav tm="100000">
                                          <p:val>
                                            <p:strVal val="#ppt_x-0.05"/>
                                          </p:val>
                                        </p:tav>
                                      </p:tavLst>
                                    </p:anim>
                                    <p:anim calcmode="lin" valueType="num">
                                      <p:cBhvr>
                                        <p:cTn id="25" dur="800" decel="100000" fill="hold"/>
                                        <p:tgtEl>
                                          <p:spTgt spid="5"/>
                                        </p:tgtEl>
                                        <p:attrNameLst>
                                          <p:attrName>ppt_y</p:attrName>
                                        </p:attrNameLst>
                                      </p:cBhvr>
                                      <p:tavLst>
                                        <p:tav tm="0">
                                          <p:val>
                                            <p:strVal val="#ppt_y-0.4"/>
                                          </p:val>
                                        </p:tav>
                                        <p:tav tm="100000">
                                          <p:val>
                                            <p:strVal val="#ppt_y+0.1"/>
                                          </p:val>
                                        </p:tav>
                                      </p:tavLst>
                                    </p:anim>
                                    <p:anim calcmode="lin" valueType="num">
                                      <p:cBhvr>
                                        <p:cTn id="2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2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FBEAC7"/>
            </a:gs>
            <a:gs pos="17999">
              <a:srgbClr val="FEE7F2"/>
            </a:gs>
            <a:gs pos="36000">
              <a:srgbClr val="FAC77D"/>
            </a:gs>
            <a:gs pos="61000">
              <a:srgbClr val="FBA97D"/>
            </a:gs>
            <a:gs pos="82001">
              <a:srgbClr val="FBD49C"/>
            </a:gs>
            <a:gs pos="100000">
              <a:srgbClr val="FEE7F2"/>
            </a:gs>
          </a:gsLst>
          <a:lin ang="5400000" scaled="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i="1" u="sng" dirty="0" smtClean="0">
                <a:solidFill>
                  <a:schemeClr val="accent6">
                    <a:lumMod val="75000"/>
                  </a:schemeClr>
                </a:solidFill>
              </a:rPr>
              <a:t>Σχηματισμός </a:t>
            </a:r>
            <a:r>
              <a:rPr lang="en-US" b="1" i="1" u="sng" dirty="0" smtClean="0">
                <a:solidFill>
                  <a:schemeClr val="accent6">
                    <a:lumMod val="75000"/>
                  </a:schemeClr>
                </a:solidFill>
              </a:rPr>
              <a:t>DNA</a:t>
            </a:r>
            <a:endParaRPr lang="el-GR" b="1" i="1" u="sng" dirty="0">
              <a:solidFill>
                <a:schemeClr val="accent6">
                  <a:lumMod val="75000"/>
                </a:schemeClr>
              </a:solidFill>
            </a:endParaRPr>
          </a:p>
        </p:txBody>
      </p:sp>
      <p:pic>
        <p:nvPicPr>
          <p:cNvPr id="4" name="3 - Θέση περιεχομένου" descr="ghfgh.jpg"/>
          <p:cNvPicPr>
            <a:picLocks noGrp="1" noChangeAspect="1"/>
          </p:cNvPicPr>
          <p:nvPr>
            <p:ph idx="1"/>
          </p:nvPr>
        </p:nvPicPr>
        <p:blipFill>
          <a:blip r:embed="rId2" cstate="print"/>
          <a:stretch>
            <a:fillRect/>
          </a:stretch>
        </p:blipFill>
        <p:spPr>
          <a:xfrm>
            <a:off x="5724128" y="2060848"/>
            <a:ext cx="3047260" cy="3888432"/>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5" name="4 - TextBox"/>
          <p:cNvSpPr txBox="1"/>
          <p:nvPr/>
        </p:nvSpPr>
        <p:spPr>
          <a:xfrm>
            <a:off x="395536" y="2060848"/>
            <a:ext cx="4896544" cy="3416320"/>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r>
              <a:rPr lang="el-GR" dirty="0" smtClean="0"/>
              <a:t>Δυο </a:t>
            </a:r>
            <a:r>
              <a:rPr lang="el-GR" dirty="0" err="1" smtClean="0"/>
              <a:t>πολυνουκλεοτιδικές</a:t>
            </a:r>
            <a:r>
              <a:rPr lang="el-GR" dirty="0" smtClean="0"/>
              <a:t> αλυσίδες ενώνονται</a:t>
            </a:r>
          </a:p>
          <a:p>
            <a:r>
              <a:rPr lang="el-GR" dirty="0" smtClean="0"/>
              <a:t>Με ασθενείς χημικούς δεσμούς που σχηματίζονται ανάμεσα στις αζωτούχες βάσεις τους. Η ένωση αυτή δεν είναι τυχαία : όπου υπάρχει αδενίνη (Α) στην μια αλυσίδα ενώνεται με </a:t>
            </a:r>
            <a:r>
              <a:rPr lang="el-GR" dirty="0" err="1" smtClean="0"/>
              <a:t>θυμίνη</a:t>
            </a:r>
            <a:r>
              <a:rPr lang="el-GR" dirty="0" smtClean="0"/>
              <a:t> (Τ), που υπάρχει στην απέναντι αλυσίδα και όπου υπάρχει </a:t>
            </a:r>
            <a:r>
              <a:rPr lang="el-GR" dirty="0" err="1" smtClean="0"/>
              <a:t>γουανίνη</a:t>
            </a:r>
            <a:r>
              <a:rPr lang="el-GR" dirty="0" smtClean="0"/>
              <a:t> (</a:t>
            </a:r>
            <a:r>
              <a:rPr lang="en-US" dirty="0" smtClean="0"/>
              <a:t>G</a:t>
            </a:r>
            <a:r>
              <a:rPr lang="el-GR" dirty="0" smtClean="0"/>
              <a:t>) ενώνεται με </a:t>
            </a:r>
            <a:r>
              <a:rPr lang="el-GR" dirty="0" err="1" smtClean="0"/>
              <a:t>κυτοσίνη</a:t>
            </a:r>
            <a:r>
              <a:rPr lang="el-GR" dirty="0" smtClean="0"/>
              <a:t> (</a:t>
            </a:r>
            <a:r>
              <a:rPr lang="en-US" dirty="0" smtClean="0"/>
              <a:t>C)</a:t>
            </a:r>
            <a:r>
              <a:rPr lang="el-GR" dirty="0" smtClean="0"/>
              <a:t>. Αυτό συμβαίνει λόγω της αρχής</a:t>
            </a:r>
          </a:p>
          <a:p>
            <a:r>
              <a:rPr lang="el-GR" dirty="0" smtClean="0"/>
              <a:t>της συμπληρωματικότητας. Έτσι προκύπτει ένα δίκλωνο μόριο, το οποίο στην συνεχεία περιελίσσεται στον  χώρο, σχηματίζοντας τελικά μια διπλή έλικα, το </a:t>
            </a:r>
            <a:r>
              <a:rPr lang="en-US" dirty="0" smtClean="0"/>
              <a:t>DNA.</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childTnLst>
                                </p:cTn>
                              </p:par>
                            </p:childTnLst>
                          </p:cTn>
                        </p:par>
                        <p:par>
                          <p:cTn id="9" fill="hold">
                            <p:stCondLst>
                              <p:cond delay="1000"/>
                            </p:stCondLst>
                            <p:childTnLst>
                              <p:par>
                                <p:cTn id="10" presetID="25"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3" dur="10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4" dur="1000" accel="50000" fill="hold">
                                          <p:stCondLst>
                                            <p:cond delay="1000"/>
                                          </p:stCondLst>
                                        </p:cTn>
                                        <p:tgtEl>
                                          <p:spTgt spid="5"/>
                                        </p:tgtEl>
                                        <p:attrNameLst>
                                          <p:attrName>ppt_w</p:attrName>
                                        </p:attrNameLst>
                                      </p:cBhvr>
                                      <p:tavLst>
                                        <p:tav tm="0">
                                          <p:val>
                                            <p:strVal val="#ppt_w*.05"/>
                                          </p:val>
                                        </p:tav>
                                        <p:tav tm="100000">
                                          <p:val>
                                            <p:strVal val="#ppt_w"/>
                                          </p:val>
                                        </p:tav>
                                      </p:tavLst>
                                    </p:anim>
                                    <p:anim calcmode="lin" valueType="num">
                                      <p:cBhvr>
                                        <p:cTn id="15" dur="2000" fill="hold"/>
                                        <p:tgtEl>
                                          <p:spTgt spid="5"/>
                                        </p:tgtEl>
                                        <p:attrNameLst>
                                          <p:attrName>ppt_h</p:attrName>
                                        </p:attrNameLst>
                                      </p:cBhvr>
                                      <p:tavLst>
                                        <p:tav tm="0">
                                          <p:val>
                                            <p:strVal val="#ppt_h"/>
                                          </p:val>
                                        </p:tav>
                                        <p:tav tm="100000">
                                          <p:val>
                                            <p:strVal val="#ppt_h"/>
                                          </p:val>
                                        </p:tav>
                                      </p:tavLst>
                                    </p:anim>
                                    <p:anim calcmode="lin" valueType="num">
                                      <p:cBhvr>
                                        <p:cTn id="16" dur="10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7" dur="10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8" dur="1000" accel="50000" fill="hold">
                                          <p:stCondLst>
                                            <p:cond delay="1000"/>
                                          </p:stCondLst>
                                        </p:cTn>
                                        <p:tgtEl>
                                          <p:spTgt spid="5"/>
                                        </p:tgtEl>
                                        <p:attrNameLst>
                                          <p:attrName>ppt_y</p:attrName>
                                        </p:attrNameLst>
                                      </p:cBhvr>
                                      <p:tavLst>
                                        <p:tav tm="0">
                                          <p:val>
                                            <p:strVal val="#ppt_y+.1"/>
                                          </p:val>
                                        </p:tav>
                                        <p:tav tm="100000">
                                          <p:val>
                                            <p:strVal val="#ppt_y"/>
                                          </p:val>
                                        </p:tav>
                                      </p:tavLst>
                                    </p:anim>
                                    <p:animEffect transition="in" filter="fade">
                                      <p:cBhvr>
                                        <p:cTn id="19" dur="2000" decel="50000">
                                          <p:stCondLst>
                                            <p:cond delay="0"/>
                                          </p:stCondLst>
                                        </p:cTn>
                                        <p:tgtEl>
                                          <p:spTgt spid="5"/>
                                        </p:tgtEl>
                                      </p:cBhvr>
                                    </p:animEffect>
                                  </p:childTnLst>
                                </p:cTn>
                              </p:par>
                            </p:childTnLst>
                          </p:cTn>
                        </p:par>
                        <p:par>
                          <p:cTn id="20" fill="hold">
                            <p:stCondLst>
                              <p:cond delay="3000"/>
                            </p:stCondLst>
                            <p:childTnLst>
                              <p:par>
                                <p:cTn id="21" presetID="43" presetClass="entr" presetSubtype="0" fill="hold"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200"/>
                                        <p:tgtEl>
                                          <p:spTgt spid="4"/>
                                        </p:tgtEl>
                                      </p:cBhvr>
                                    </p:animEffect>
                                    <p:anim calcmode="lin" valueType="num">
                                      <p:cBhvr>
                                        <p:cTn id="24" dur="800" fill="hold"/>
                                        <p:tgtEl>
                                          <p:spTgt spid="4"/>
                                        </p:tgtEl>
                                        <p:attrNameLst>
                                          <p:attrName>ppt_x</p:attrName>
                                        </p:attrNameLst>
                                      </p:cBhvr>
                                      <p:tavLst>
                                        <p:tav tm="0">
                                          <p:val>
                                            <p:strVal val="#ppt_x"/>
                                          </p:val>
                                        </p:tav>
                                        <p:tav tm="100000">
                                          <p:val>
                                            <p:strVal val="#ppt_x"/>
                                          </p:val>
                                        </p:tav>
                                      </p:tavLst>
                                    </p:anim>
                                    <p:anim calcmode="lin" valueType="num">
                                      <p:cBhvr>
                                        <p:cTn id="25" dur="800" fill="hold"/>
                                        <p:tgtEl>
                                          <p:spTgt spid="4"/>
                                        </p:tgtEl>
                                        <p:attrNameLst>
                                          <p:attrName>ppt_y</p:attrName>
                                        </p:attrNameLst>
                                      </p:cBhvr>
                                      <p:tavLst>
                                        <p:tav tm="0">
                                          <p:val>
                                            <p:strVal val="#ppt_y+0.31"/>
                                          </p:val>
                                        </p:tav>
                                        <p:tav tm="100000">
                                          <p:val>
                                            <p:strVal val="#ppt_y+0.31"/>
                                          </p:val>
                                        </p:tav>
                                      </p:tavLst>
                                    </p:anim>
                                    <p:anim calcmode="lin" valueType="num">
                                      <p:cBhvr>
                                        <p:cTn id="26" dur="1200" decel="50000" fill="hold">
                                          <p:stCondLst>
                                            <p:cond delay="8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27" dur="1200" decel="50000" fill="hold">
                                          <p:stCondLst>
                                            <p:cond delay="8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53000">
              <a:srgbClr val="D4DEFF"/>
            </a:gs>
            <a:gs pos="83000">
              <a:srgbClr val="D4DEFF"/>
            </a:gs>
            <a:gs pos="100000">
              <a:srgbClr val="96AB94"/>
            </a:gs>
          </a:gsLst>
          <a:lin ang="5400000" scaled="0"/>
          <a:tileRect r="-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r>
              <a:rPr lang="el-GR" sz="3600" b="1" i="1" dirty="0" smtClean="0">
                <a:solidFill>
                  <a:schemeClr val="bg1"/>
                </a:solidFill>
              </a:rPr>
              <a:t>Το γενετικό υλικό οργανώνεται σε χρωμοσώματα</a:t>
            </a:r>
            <a:endParaRPr lang="el-GR" sz="3600" b="1" i="1" dirty="0">
              <a:solidFill>
                <a:schemeClr val="bg1"/>
              </a:solidFill>
            </a:endParaRPr>
          </a:p>
        </p:txBody>
      </p:sp>
      <p:pic>
        <p:nvPicPr>
          <p:cNvPr id="4" name="3 - Θέση περιεχομένου" descr="grdfhgfdg.jpg"/>
          <p:cNvPicPr>
            <a:picLocks noGrp="1" noChangeAspect="1"/>
          </p:cNvPicPr>
          <p:nvPr>
            <p:ph idx="1"/>
          </p:nvPr>
        </p:nvPicPr>
        <p:blipFill>
          <a:blip r:embed="rId2" cstate="print"/>
          <a:stretch>
            <a:fillRect/>
          </a:stretch>
        </p:blipFill>
        <p:spPr>
          <a:xfrm>
            <a:off x="1547664" y="1628800"/>
            <a:ext cx="6034617" cy="4525963"/>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49" presetClass="entr" presetSubtype="0" decel="10000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2000" fill="hold"/>
                                        <p:tgtEl>
                                          <p:spTgt spid="4"/>
                                        </p:tgtEl>
                                        <p:attrNameLst>
                                          <p:attrName>ppt_w</p:attrName>
                                        </p:attrNameLst>
                                      </p:cBhvr>
                                      <p:tavLst>
                                        <p:tav tm="0">
                                          <p:val>
                                            <p:fltVal val="0"/>
                                          </p:val>
                                        </p:tav>
                                        <p:tav tm="100000">
                                          <p:val>
                                            <p:strVal val="#ppt_w"/>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style.rotation</p:attrName>
                                        </p:attrNameLst>
                                      </p:cBhvr>
                                      <p:tavLst>
                                        <p:tav tm="0">
                                          <p:val>
                                            <p:fltVal val="360"/>
                                          </p:val>
                                        </p:tav>
                                        <p:tav tm="100000">
                                          <p:val>
                                            <p:fltVal val="0"/>
                                          </p:val>
                                        </p:tav>
                                      </p:tavLst>
                                    </p:anim>
                                    <p:animEffect transition="in" filter="fade">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60000"/>
                <a:lumOff val="40000"/>
              </a:schemeClr>
            </a:gs>
            <a:gs pos="53000">
              <a:srgbClr val="D4DEFF"/>
            </a:gs>
            <a:gs pos="83000">
              <a:srgbClr val="D4DEFF"/>
            </a:gs>
            <a:gs pos="100000">
              <a:srgbClr val="96AB94"/>
            </a:gs>
          </a:gsLst>
          <a:path path="circle">
            <a:fillToRect t="100000" r="100000"/>
          </a:path>
          <a:tileRect l="-100000" b="-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i="1" dirty="0" smtClean="0">
                <a:solidFill>
                  <a:schemeClr val="accent4">
                    <a:lumMod val="75000"/>
                  </a:schemeClr>
                </a:solidFill>
              </a:rPr>
              <a:t>Το γενετικό υλικό οργανώνεται σε χρωμοσώματα</a:t>
            </a:r>
            <a:endParaRPr lang="el-GR" i="1" dirty="0">
              <a:solidFill>
                <a:schemeClr val="accent4">
                  <a:lumMod val="75000"/>
                </a:schemeClr>
              </a:solidFill>
            </a:endParaRPr>
          </a:p>
        </p:txBody>
      </p:sp>
      <p:sp>
        <p:nvSpPr>
          <p:cNvPr id="3" name="2 - Θέση περιεχομένου"/>
          <p:cNvSpPr>
            <a:spLocks noGrp="1"/>
          </p:cNvSpPr>
          <p:nvPr>
            <p:ph idx="1"/>
          </p:nvPr>
        </p:nvSpPr>
        <p:spPr/>
        <p:style>
          <a:lnRef idx="1">
            <a:schemeClr val="accent4"/>
          </a:lnRef>
          <a:fillRef idx="2">
            <a:schemeClr val="accent4"/>
          </a:fillRef>
          <a:effectRef idx="1">
            <a:schemeClr val="accent4"/>
          </a:effectRef>
          <a:fontRef idx="minor">
            <a:schemeClr val="dk1"/>
          </a:fontRef>
        </p:style>
        <p:txBody>
          <a:bodyPr>
            <a:normAutofit/>
          </a:bodyPr>
          <a:lstStyle/>
          <a:p>
            <a:pPr algn="ctr">
              <a:buNone/>
            </a:pPr>
            <a:r>
              <a:rPr lang="el-GR" sz="2800" dirty="0" smtClean="0"/>
              <a:t>Κάθε χρωμόσωμα δομείται κυρίως από το </a:t>
            </a:r>
            <a:r>
              <a:rPr lang="en-US" sz="2800" dirty="0" smtClean="0"/>
              <a:t>DNA</a:t>
            </a:r>
            <a:r>
              <a:rPr lang="el-GR" sz="2800" dirty="0" smtClean="0"/>
              <a:t>, το όποιο συσπειρώνεται με την βοήθεια πρωτεϊνών. Ο αριθμός των χρωμοσωμάτων είναι χαρακτηριστικός για κάθε είδους οργανισμού. Στον άνθρωπο κάθε σωματικό κύτταρο έχει 46 χρωμοσώματα, τα όποια είναι ανά δυο όμοια. Τα χρωμοσώματα που έχουν ίδιο σχήμα και μέγεθος ονομάζονται ομολόγα. Δηλαδή υπάρχουν 23 ζευγάρια ομόλογων χρωμοσωμάτων.</a:t>
            </a:r>
          </a:p>
          <a:p>
            <a:pPr>
              <a:buNone/>
            </a:pPr>
            <a:endParaRPr lang="el-GR"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1000"/>
                                        <p:tgtEl>
                                          <p:spTgt spid="2"/>
                                        </p:tgtEl>
                                      </p:cBhvr>
                                    </p:animEffect>
                                  </p:childTnLst>
                                </p:cTn>
                              </p:par>
                            </p:childTnLst>
                          </p:cTn>
                        </p:par>
                        <p:par>
                          <p:cTn id="8" fill="hold">
                            <p:stCondLst>
                              <p:cond delay="1000"/>
                            </p:stCondLst>
                            <p:childTnLst>
                              <p:par>
                                <p:cTn id="9" presetID="8" presetClass="entr" presetSubtype="16" fill="hold" grpId="0" nodeType="afterEffect">
                                  <p:stCondLst>
                                    <p:cond delay="0"/>
                                  </p:stCondLst>
                                  <p:childTnLst>
                                    <p:set>
                                      <p:cBhvr>
                                        <p:cTn id="10" dur="1" fill="hold">
                                          <p:stCondLst>
                                            <p:cond delay="0"/>
                                          </p:stCondLst>
                                        </p:cTn>
                                        <p:tgtEl>
                                          <p:spTgt spid="3">
                                            <p:bg/>
                                          </p:spTgt>
                                        </p:tgtEl>
                                        <p:attrNameLst>
                                          <p:attrName>style.visibility</p:attrName>
                                        </p:attrNameLst>
                                      </p:cBhvr>
                                      <p:to>
                                        <p:strVal val="visible"/>
                                      </p:to>
                                    </p:set>
                                    <p:animEffect transition="in" filter="diamond(in)">
                                      <p:cBhvr>
                                        <p:cTn id="11" dur="2000"/>
                                        <p:tgtEl>
                                          <p:spTgt spid="3">
                                            <p:bg/>
                                          </p:spTgt>
                                        </p:tgtEl>
                                      </p:cBhvr>
                                    </p:animEffect>
                                  </p:childTnLst>
                                </p:cTn>
                              </p:par>
                            </p:childTnLst>
                          </p:cTn>
                        </p:par>
                        <p:par>
                          <p:cTn id="12" fill="hold">
                            <p:stCondLst>
                              <p:cond delay="3000"/>
                            </p:stCondLst>
                            <p:childTnLst>
                              <p:par>
                                <p:cTn id="13" presetID="8" presetClass="entr" presetSubtype="16" fill="hold" grpId="0" nodeType="after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diamond(in)">
                                      <p:cBhvr>
                                        <p:cTn id="15"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DCEBF5"/>
            </a:gs>
            <a:gs pos="8000">
              <a:srgbClr val="83A7C3"/>
            </a:gs>
            <a:gs pos="13000">
              <a:srgbClr val="768FB9"/>
            </a:gs>
            <a:gs pos="21001">
              <a:srgbClr val="83A7C3"/>
            </a:gs>
            <a:gs pos="52000">
              <a:srgbClr val="FFFFFF"/>
            </a:gs>
            <a:gs pos="56000">
              <a:srgbClr val="9C6563"/>
            </a:gs>
            <a:gs pos="58000">
              <a:srgbClr val="80302D"/>
            </a:gs>
            <a:gs pos="71001">
              <a:srgbClr val="C0524E"/>
            </a:gs>
            <a:gs pos="94000">
              <a:srgbClr val="EBDAD4"/>
            </a:gs>
            <a:gs pos="100000">
              <a:srgbClr val="55261C"/>
            </a:gs>
          </a:gsLst>
          <a:lin ang="2700000" scaled="1"/>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2800" b="1" i="1" u="sng" dirty="0" smtClean="0">
                <a:solidFill>
                  <a:srgbClr val="A50021"/>
                </a:solidFill>
              </a:rPr>
              <a:t>Η συσπείρωση του </a:t>
            </a:r>
            <a:r>
              <a:rPr lang="en-US" sz="2800" b="1" i="1" u="sng" dirty="0" smtClean="0">
                <a:solidFill>
                  <a:srgbClr val="A50021"/>
                </a:solidFill>
              </a:rPr>
              <a:t>DNA</a:t>
            </a:r>
            <a:r>
              <a:rPr lang="el-GR" sz="2800" b="1" i="1" u="sng" dirty="0" smtClean="0">
                <a:solidFill>
                  <a:srgbClr val="A50021"/>
                </a:solidFill>
              </a:rPr>
              <a:t> με την βοήθεια πρωτεϊνών </a:t>
            </a:r>
            <a:endParaRPr lang="el-GR" sz="2800" b="1" i="1" u="sng" dirty="0">
              <a:solidFill>
                <a:srgbClr val="A50021"/>
              </a:solidFill>
            </a:endParaRPr>
          </a:p>
        </p:txBody>
      </p:sp>
      <p:pic>
        <p:nvPicPr>
          <p:cNvPr id="9" name="8 - Θέση περιεχομένου" descr="rfgfg.jpg"/>
          <p:cNvPicPr>
            <a:picLocks noGrp="1" noChangeAspect="1"/>
          </p:cNvPicPr>
          <p:nvPr>
            <p:ph idx="1"/>
          </p:nvPr>
        </p:nvPicPr>
        <p:blipFill>
          <a:blip r:embed="rId2" cstate="print"/>
          <a:stretch>
            <a:fillRect/>
          </a:stretch>
        </p:blipFill>
        <p:spPr>
          <a:xfrm>
            <a:off x="2555776" y="1410950"/>
            <a:ext cx="3876846" cy="471521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1000"/>
                                        <p:tgtEl>
                                          <p:spTgt spid="2"/>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dissolve">
                                      <p:cBhvr>
                                        <p:cTn id="11"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4">
                <a:lumMod val="60000"/>
                <a:lumOff val="40000"/>
              </a:schemeClr>
            </a:gs>
            <a:gs pos="100000">
              <a:srgbClr val="55261C"/>
            </a:gs>
          </a:gsLst>
          <a:path path="rect">
            <a:fillToRect r="100000" b="100000"/>
          </a:path>
          <a:tileRect l="-100000" t="-100000"/>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endParaRPr lang="el-GR" dirty="0"/>
          </a:p>
        </p:txBody>
      </p:sp>
      <p:sp>
        <p:nvSpPr>
          <p:cNvPr id="3" name="2 - Θέση περιεχομένου"/>
          <p:cNvSpPr>
            <a:spLocks noGrp="1"/>
          </p:cNvSpPr>
          <p:nvPr>
            <p:ph idx="1"/>
          </p:nvPr>
        </p:nvSpPr>
        <p:spPr>
          <a:xfrm>
            <a:off x="179512" y="836712"/>
            <a:ext cx="5112568" cy="4968552"/>
          </a:xfrm>
        </p:spPr>
        <p:style>
          <a:lnRef idx="1">
            <a:schemeClr val="accent3"/>
          </a:lnRef>
          <a:fillRef idx="2">
            <a:schemeClr val="accent3"/>
          </a:fillRef>
          <a:effectRef idx="1">
            <a:schemeClr val="accent3"/>
          </a:effectRef>
          <a:fontRef idx="minor">
            <a:schemeClr val="dk1"/>
          </a:fontRef>
        </p:style>
        <p:txBody>
          <a:bodyPr>
            <a:normAutofit/>
          </a:bodyPr>
          <a:lstStyle/>
          <a:p>
            <a:pPr>
              <a:buNone/>
            </a:pPr>
            <a:r>
              <a:rPr lang="el-GR" sz="2000" dirty="0" smtClean="0"/>
              <a:t>      Στον άνθρωπο αλλά και σε ορισμένους άλλους οργανισμούς το φύλο καθορίζεται από ένα ζεύγος χρωμοσωμάτων, τα όποια ονομάζονται φυλετικά. Τα υπόλοιπα χρωμοσώματα δεν σχετίζονται με το φύλο και ονομάζονται αυτονομικά (ή αντισώματα). Στον άντρα υπάρχουν 22 ζεύγη αυτομάτων και τα φυλετικά χρωμοσώματα Χ και Υ.  Στα κύτταρα μιας γυναικάς, εκτός από τα 22 ζεύγη αυτομάτων, υπάρχει και το φυλετικό χρωμόσωμα Χ δυο φορές. Η παρουσία του χρωμοσώματος Υ είναι αυτή που χαρακτηρίζει το αρσενικό άτομο (ΧΥ), ενώ η απουσία του καθορίζει το θηλυκό (ΧΧ).</a:t>
            </a:r>
          </a:p>
        </p:txBody>
      </p:sp>
      <p:pic>
        <p:nvPicPr>
          <p:cNvPr id="4" name="3 - Εικόνα" descr="dfdsfsf.jpg"/>
          <p:cNvPicPr>
            <a:picLocks noChangeAspect="1"/>
          </p:cNvPicPr>
          <p:nvPr/>
        </p:nvPicPr>
        <p:blipFill>
          <a:blip r:embed="rId2" cstate="print"/>
          <a:stretch>
            <a:fillRect/>
          </a:stretch>
        </p:blipFill>
        <p:spPr>
          <a:xfrm>
            <a:off x="5220072" y="2708920"/>
            <a:ext cx="3552395" cy="2664296"/>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2000"/>
                                        <p:tgtEl>
                                          <p:spTgt spid="3">
                                            <p:txEl>
                                              <p:pRg st="0" end="0"/>
                                            </p:txEl>
                                          </p:spTgt>
                                        </p:tgtEl>
                                      </p:cBhvr>
                                    </p:animEffect>
                                  </p:childTnLst>
                                </p:cTn>
                              </p:par>
                            </p:childTnLst>
                          </p:cTn>
                        </p:par>
                        <p:par>
                          <p:cTn id="8" fill="hold">
                            <p:stCondLst>
                              <p:cond delay="2000"/>
                            </p:stCondLst>
                            <p:childTnLst>
                              <p:par>
                                <p:cTn id="9" presetID="35"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2000"/>
                                        <p:tgtEl>
                                          <p:spTgt spid="4"/>
                                        </p:tgtEl>
                                      </p:cBhvr>
                                    </p:animEffect>
                                    <p:anim calcmode="lin" valueType="num">
                                      <p:cBhvr>
                                        <p:cTn id="12" dur="2000" fill="hold"/>
                                        <p:tgtEl>
                                          <p:spTgt spid="4"/>
                                        </p:tgtEl>
                                        <p:attrNameLst>
                                          <p:attrName>style.rotation</p:attrName>
                                        </p:attrNameLst>
                                      </p:cBhvr>
                                      <p:tavLst>
                                        <p:tav tm="0">
                                          <p:val>
                                            <p:fltVal val="720"/>
                                          </p:val>
                                        </p:tav>
                                        <p:tav tm="100000">
                                          <p:val>
                                            <p:fltVal val="0"/>
                                          </p:val>
                                        </p:tav>
                                      </p:tavLst>
                                    </p:anim>
                                    <p:anim calcmode="lin" valueType="num">
                                      <p:cBhvr>
                                        <p:cTn id="13" dur="2000" fill="hold"/>
                                        <p:tgtEl>
                                          <p:spTgt spid="4"/>
                                        </p:tgtEl>
                                        <p:attrNameLst>
                                          <p:attrName>ppt_h</p:attrName>
                                        </p:attrNameLst>
                                      </p:cBhvr>
                                      <p:tavLst>
                                        <p:tav tm="0">
                                          <p:val>
                                            <p:fltVal val="0"/>
                                          </p:val>
                                        </p:tav>
                                        <p:tav tm="100000">
                                          <p:val>
                                            <p:strVal val="#ppt_h"/>
                                          </p:val>
                                        </p:tav>
                                      </p:tavLst>
                                    </p:anim>
                                    <p:anim calcmode="lin" valueType="num">
                                      <p:cBhvr>
                                        <p:cTn id="14" dur="2000" fill="hold"/>
                                        <p:tgtEl>
                                          <p:spTgt spid="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94000">
              <a:schemeClr val="accent1">
                <a:lumMod val="60000"/>
                <a:lumOff val="40000"/>
                <a:alpha val="92000"/>
              </a:schemeClr>
            </a:gs>
            <a:gs pos="94000">
              <a:schemeClr val="accent1">
                <a:lumMod val="60000"/>
                <a:lumOff val="40000"/>
              </a:schemeClr>
            </a:gs>
            <a:gs pos="100000">
              <a:srgbClr val="55261C"/>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sz="5400" b="1" i="1" dirty="0" err="1" smtClean="0">
                <a:solidFill>
                  <a:schemeClr val="accent5">
                    <a:lumMod val="75000"/>
                  </a:schemeClr>
                </a:solidFill>
              </a:rPr>
              <a:t>καρυότυπος</a:t>
            </a:r>
            <a:endParaRPr lang="el-GR" sz="5400" b="1" i="1" dirty="0">
              <a:solidFill>
                <a:schemeClr val="accent5">
                  <a:lumMod val="75000"/>
                </a:schemeClr>
              </a:solidFill>
            </a:endParaRPr>
          </a:p>
        </p:txBody>
      </p:sp>
      <p:pic>
        <p:nvPicPr>
          <p:cNvPr id="4" name="3 - Θέση περιεχομένου" descr="2930820_orig.gif"/>
          <p:cNvPicPr>
            <a:picLocks noGrp="1" noChangeAspect="1"/>
          </p:cNvPicPr>
          <p:nvPr>
            <p:ph idx="1"/>
          </p:nvPr>
        </p:nvPicPr>
        <p:blipFill>
          <a:blip r:embed="rId2" cstate="print"/>
          <a:stretch>
            <a:fillRect/>
          </a:stretch>
        </p:blipFill>
        <p:spPr>
          <a:xfrm>
            <a:off x="683568" y="2060848"/>
            <a:ext cx="4171950" cy="401955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4 - TextBox"/>
          <p:cNvSpPr txBox="1"/>
          <p:nvPr/>
        </p:nvSpPr>
        <p:spPr>
          <a:xfrm>
            <a:off x="5148064" y="2132856"/>
            <a:ext cx="3779912" cy="2031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l-GR" dirty="0" smtClean="0"/>
              <a:t>Για να μελετήσουμε τα χρωμοσώματα,</a:t>
            </a:r>
          </a:p>
          <a:p>
            <a:pPr algn="ctr"/>
            <a:r>
              <a:rPr lang="el-GR" dirty="0" smtClean="0"/>
              <a:t>Κατασκευάζουμε τον </a:t>
            </a:r>
            <a:r>
              <a:rPr lang="el-GR" dirty="0" err="1" smtClean="0"/>
              <a:t>καρυότυπο</a:t>
            </a:r>
            <a:r>
              <a:rPr lang="el-GR" dirty="0" smtClean="0"/>
              <a:t>.</a:t>
            </a:r>
          </a:p>
          <a:p>
            <a:pPr algn="ctr"/>
            <a:r>
              <a:rPr lang="el-GR" dirty="0" smtClean="0"/>
              <a:t>Ο </a:t>
            </a:r>
            <a:r>
              <a:rPr lang="el-GR" dirty="0" err="1" smtClean="0"/>
              <a:t>καρυότυπος</a:t>
            </a:r>
            <a:r>
              <a:rPr lang="el-GR" dirty="0" smtClean="0"/>
              <a:t> είναι η απεικόνιση των χρωμοσωμάτων ενός κυττάρου ταξινομημένων,</a:t>
            </a:r>
          </a:p>
          <a:p>
            <a:pPr algn="ctr"/>
            <a:r>
              <a:rPr lang="el-GR" dirty="0" smtClean="0"/>
              <a:t>Σε ζεύγη , κατά </a:t>
            </a:r>
            <a:r>
              <a:rPr lang="el-GR" dirty="0" err="1" smtClean="0"/>
              <a:t>ελαττούμενο</a:t>
            </a:r>
            <a:r>
              <a:rPr lang="el-GR" dirty="0" smtClean="0"/>
              <a:t> μέγεθος.</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6"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ircle(in)">
                                      <p:cBhvr>
                                        <p:cTn id="11" dur="2000"/>
                                        <p:tgtEl>
                                          <p:spTgt spid="4"/>
                                        </p:tgtEl>
                                      </p:cBhvr>
                                    </p:animEffect>
                                  </p:childTnLst>
                                </p:cTn>
                              </p:par>
                            </p:childTnLst>
                          </p:cTn>
                        </p:par>
                        <p:par>
                          <p:cTn id="12" fill="hold">
                            <p:stCondLst>
                              <p:cond delay="4000"/>
                            </p:stCondLst>
                            <p:childTnLst>
                              <p:par>
                                <p:cTn id="13" presetID="17" presetClass="entr" presetSubtype="10"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2000" fill="hold"/>
                                        <p:tgtEl>
                                          <p:spTgt spid="5"/>
                                        </p:tgtEl>
                                        <p:attrNameLst>
                                          <p:attrName>ppt_w</p:attrName>
                                        </p:attrNameLst>
                                      </p:cBhvr>
                                      <p:tavLst>
                                        <p:tav tm="0">
                                          <p:val>
                                            <p:fltVal val="0"/>
                                          </p:val>
                                        </p:tav>
                                        <p:tav tm="100000">
                                          <p:val>
                                            <p:strVal val="#ppt_w"/>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910</TotalTime>
  <Words>1339</Words>
  <Application>Microsoft Office PowerPoint</Application>
  <PresentationFormat>Προβολή στην οθόνη (4:3)</PresentationFormat>
  <Paragraphs>73</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Θέμα του Office</vt:lpstr>
      <vt:lpstr>Βιολογία  </vt:lpstr>
      <vt:lpstr>Οι πρωτεΐνες αποτελούνται από αμινοξέα </vt:lpstr>
      <vt:lpstr>Τα νουκλεϊκά οξέα αποτελούνται από νουκλεοτίδια  </vt:lpstr>
      <vt:lpstr>Σχηματισμός DNA</vt:lpstr>
      <vt:lpstr>Το γενετικό υλικό οργανώνεται σε χρωμοσώματα</vt:lpstr>
      <vt:lpstr>Το γενετικό υλικό οργανώνεται σε χρωμοσώματα</vt:lpstr>
      <vt:lpstr>Η συσπείρωση του DNA με την βοήθεια πρωτεϊνών </vt:lpstr>
      <vt:lpstr>Διαφάνεια 8</vt:lpstr>
      <vt:lpstr>καρυότυπος</vt:lpstr>
      <vt:lpstr>Διαφάνεια 10</vt:lpstr>
      <vt:lpstr>Διαφάνεια 11</vt:lpstr>
      <vt:lpstr>Αντιγραφή </vt:lpstr>
      <vt:lpstr>Μεταγραφή</vt:lpstr>
      <vt:lpstr>Μετάφραση(πρωτεϊνοσυνθεση)</vt:lpstr>
      <vt:lpstr>Η μετάφραση του DNA </vt:lpstr>
      <vt:lpstr>Αλληλόμορφα</vt:lpstr>
      <vt:lpstr>Κληρονομικότητα και νόμοι του Μεντελ.</vt:lpstr>
      <vt:lpstr>Οι νόμοι του Μέντελ : </vt:lpstr>
      <vt:lpstr>Μεταλλάξεις</vt:lpstr>
      <vt:lpstr>Τέλος παρουσίασης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Καστοριά</dc:title>
  <dc:creator>user</dc:creator>
  <cp:lastModifiedBy>user</cp:lastModifiedBy>
  <cp:revision>89</cp:revision>
  <dcterms:created xsi:type="dcterms:W3CDTF">2015-03-30T16:07:00Z</dcterms:created>
  <dcterms:modified xsi:type="dcterms:W3CDTF">2015-05-03T22:51:50Z</dcterms:modified>
</cp:coreProperties>
</file>