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4"/>
  </p:notesMasterIdLst>
  <p:sldIdLst>
    <p:sldId id="256" r:id="rId2"/>
    <p:sldId id="257" r:id="rId3"/>
    <p:sldId id="259" r:id="rId4"/>
    <p:sldId id="264" r:id="rId5"/>
    <p:sldId id="260" r:id="rId6"/>
    <p:sldId id="261" r:id="rId7"/>
    <p:sldId id="262" r:id="rId8"/>
    <p:sldId id="263" r:id="rId9"/>
    <p:sldId id="265" r:id="rId10"/>
    <p:sldId id="266" r:id="rId11"/>
    <p:sldId id="267" r:id="rId12"/>
    <p:sldId id="25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4" autoAdjust="0"/>
    <p:restoredTop sz="94624" autoAdjust="0"/>
  </p:normalViewPr>
  <p:slideViewPr>
    <p:cSldViewPr>
      <p:cViewPr varScale="1">
        <p:scale>
          <a:sx n="69" d="100"/>
          <a:sy n="69" d="100"/>
        </p:scale>
        <p:origin x="-1194" y="-102"/>
      </p:cViewPr>
      <p:guideLst>
        <p:guide orient="horz" pos="2160"/>
        <p:guide pos="2880"/>
      </p:guideLst>
    </p:cSldViewPr>
  </p:slideViewPr>
  <p:outlineViewPr>
    <p:cViewPr>
      <p:scale>
        <a:sx n="33" d="100"/>
        <a:sy n="33" d="100"/>
      </p:scale>
      <p:origin x="48" y="1324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4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2B1493-3B94-457C-8CD0-F9120E260DA0}" type="datetimeFigureOut">
              <a:rPr lang="el-GR" smtClean="0"/>
              <a:pPr/>
              <a:t>14/11/2016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88448F-C6E8-4593-8903-8BA5F39EED8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888448F-C6E8-4593-8903-8BA5F39EED81}"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59C394-EAC5-42F3-A092-1FD27679D174}" type="datetimeFigureOut">
              <a:rPr lang="el-GR" smtClean="0"/>
              <a:pPr/>
              <a:t>14/11/2016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2C255F-9F01-4BA5-A0B1-4EDDFCDFC1D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9C394-EAC5-42F3-A092-1FD27679D174}" type="datetimeFigureOut">
              <a:rPr lang="el-GR" smtClean="0"/>
              <a:pPr/>
              <a:t>14/11/2016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255F-9F01-4BA5-A0B1-4EDDFCDFC1D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9.xml"/><Relationship Id="rId5" Type="http://schemas.openxmlformats.org/officeDocument/2006/relationships/image" Target="../media/image2.jpeg"/><Relationship Id="rId4" Type="http://schemas.openxmlformats.org/officeDocument/2006/relationships/slide" Target="slide7.xml"/></Relationships>
</file>

<file path=ppt/slides/_rels/slide10.xml.rels><?xml version="1.0" encoding="UTF-8" standalone="yes"?>
<Relationships xmlns="http://schemas.openxmlformats.org/package/2006/relationships"><Relationship Id="rId3" Type="http://schemas.openxmlformats.org/officeDocument/2006/relationships/hyperlink" Target="https://el.wikipedia.org/w/index.php?title=%CE%A7%CE%AC%CE%BC%CF%86%CF%81%CE%B9_%CE%9D%CF%84%CE%AD%CE%B9%CE%B2%CE%B9&amp;action=edit&amp;redlink=1" TargetMode="External"/><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alhellas.com/el-gr/products/aluminium-products" TargetMode="External"/><Relationship Id="rId3" Type="http://schemas.openxmlformats.org/officeDocument/2006/relationships/image" Target="../media/image25.jpeg"/><Relationship Id="rId7" Type="http://schemas.openxmlformats.org/officeDocument/2006/relationships/hyperlink" Target="http://www.oryktosploutos.net/2011/01/blog-post_2346.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oryktosploutos.net/2014/07/2013_8.html" TargetMode="External"/><Relationship Id="rId11" Type="http://schemas.openxmlformats.org/officeDocument/2006/relationships/image" Target="../media/image27.jpeg"/><Relationship Id="rId5" Type="http://schemas.openxmlformats.org/officeDocument/2006/relationships/hyperlink" Target="http://www.geo.auth.gr/courses/gmo/gmo645y/pdf_theory/boxites.pdf" TargetMode="External"/><Relationship Id="rId10" Type="http://schemas.openxmlformats.org/officeDocument/2006/relationships/image" Target="../media/image26.jpeg"/><Relationship Id="rId4" Type="http://schemas.openxmlformats.org/officeDocument/2006/relationships/hyperlink" Target="http://geologikathemata.blogspot.gr/2013/06/blog-post_10.html" TargetMode="External"/><Relationship Id="rId9" Type="http://schemas.openxmlformats.org/officeDocument/2006/relationships/hyperlink" Target="https://el.wikipedia.org/wiki/%CE%91%CF%81%CE%B3%CE%AF%CE%BB%CE%B9%CE%B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548680"/>
            <a:ext cx="8062912" cy="150058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l-G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itchFamily="34" charset="0"/>
              </a:rPr>
              <a:t>Βωξίτης και αλουμίνιο</a:t>
            </a:r>
            <a:endParaRPr lang="el-G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itchFamily="34" charset="0"/>
            </a:endParaRPr>
          </a:p>
        </p:txBody>
      </p:sp>
      <p:sp>
        <p:nvSpPr>
          <p:cNvPr id="3" name="2 - Υπότιτλος"/>
          <p:cNvSpPr>
            <a:spLocks noGrp="1"/>
          </p:cNvSpPr>
          <p:nvPr>
            <p:ph type="subTitle" idx="1"/>
          </p:nvPr>
        </p:nvSpPr>
        <p:spPr>
          <a:xfrm>
            <a:off x="1187624" y="2132856"/>
            <a:ext cx="6984776" cy="1296144"/>
          </a:xfrm>
        </p:spPr>
        <p:txBody>
          <a:bodyPr>
            <a:normAutofit fontScale="85000" lnSpcReduction="20000"/>
            <a:scene3d>
              <a:camera prst="orthographicFront"/>
              <a:lightRig rig="glow" dir="tl">
                <a:rot lat="0" lon="0" rev="5400000"/>
              </a:lightRig>
            </a:scene3d>
            <a:sp3d contourW="12700">
              <a:bevelT w="25400" h="25400"/>
              <a:contourClr>
                <a:schemeClr val="accent6">
                  <a:shade val="73000"/>
                </a:schemeClr>
              </a:contourClr>
            </a:sp3d>
          </a:bodyPr>
          <a:lstStyle/>
          <a:p>
            <a:endParaRPr lang="el-G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el-G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Μια εργασία του μαθητή:</a:t>
            </a:r>
          </a:p>
          <a:p>
            <a:r>
              <a:rPr lang="el-G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Κωνσταντίνου </a:t>
            </a:r>
            <a:r>
              <a:rPr lang="el-GR"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Ανδρικόπουλου</a:t>
            </a:r>
            <a:endParaRPr lang="el-G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4338" name="AutoShape 2" descr="Αποτέλεσμα εικόνας για βωξίτη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5" name="4 - Εικόνα" descr="1.jpg">
            <a:hlinkClick r:id="rId2" action="ppaction://hlinksldjump"/>
          </p:cNvPr>
          <p:cNvPicPr>
            <a:picLocks noChangeAspect="1"/>
          </p:cNvPicPr>
          <p:nvPr/>
        </p:nvPicPr>
        <p:blipFill>
          <a:blip r:embed="rId3" cstate="print"/>
          <a:stretch>
            <a:fillRect/>
          </a:stretch>
        </p:blipFill>
        <p:spPr>
          <a:xfrm>
            <a:off x="539551" y="4293096"/>
            <a:ext cx="2531250"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6 - TextBox"/>
          <p:cNvSpPr txBox="1"/>
          <p:nvPr/>
        </p:nvSpPr>
        <p:spPr>
          <a:xfrm>
            <a:off x="611560" y="3717032"/>
            <a:ext cx="2304256" cy="369332"/>
          </a:xfrm>
          <a:prstGeom prst="rect">
            <a:avLst/>
          </a:prstGeom>
          <a:noFill/>
        </p:spPr>
        <p:txBody>
          <a:bodyPr wrap="square" rtlCol="0">
            <a:spAutoFit/>
          </a:bodyPr>
          <a:lstStyle/>
          <a:p>
            <a:r>
              <a:rPr lang="el-GR" dirty="0" smtClean="0"/>
              <a:t>1</a:t>
            </a:r>
            <a:r>
              <a:rPr lang="el-GR" baseline="30000" dirty="0" smtClean="0"/>
              <a:t>ο</a:t>
            </a:r>
            <a:r>
              <a:rPr lang="el-GR" dirty="0" smtClean="0"/>
              <a:t> Μέρος: Ο βωξίτης</a:t>
            </a:r>
            <a:endParaRPr lang="el-GR" dirty="0"/>
          </a:p>
        </p:txBody>
      </p:sp>
      <p:pic>
        <p:nvPicPr>
          <p:cNvPr id="8" name="7 - Εικόνα" descr="6.JPG">
            <a:hlinkClick r:id="rId4" action="ppaction://hlinksldjump"/>
          </p:cNvPr>
          <p:cNvPicPr>
            <a:picLocks noChangeAspect="1"/>
          </p:cNvPicPr>
          <p:nvPr/>
        </p:nvPicPr>
        <p:blipFill>
          <a:blip r:embed="rId5" cstate="print"/>
          <a:stretch>
            <a:fillRect/>
          </a:stretch>
        </p:blipFill>
        <p:spPr>
          <a:xfrm>
            <a:off x="3275856" y="4293096"/>
            <a:ext cx="2699999"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8 - TextBox"/>
          <p:cNvSpPr txBox="1"/>
          <p:nvPr/>
        </p:nvSpPr>
        <p:spPr>
          <a:xfrm>
            <a:off x="3491880" y="3645024"/>
            <a:ext cx="2592288" cy="646331"/>
          </a:xfrm>
          <a:prstGeom prst="rect">
            <a:avLst/>
          </a:prstGeom>
          <a:noFill/>
        </p:spPr>
        <p:txBody>
          <a:bodyPr wrap="square" rtlCol="0">
            <a:spAutoFit/>
          </a:bodyPr>
          <a:lstStyle/>
          <a:p>
            <a:r>
              <a:rPr lang="en-US" dirty="0" smtClean="0"/>
              <a:t>2</a:t>
            </a:r>
            <a:r>
              <a:rPr lang="el-GR" baseline="30000" dirty="0" smtClean="0"/>
              <a:t>ο</a:t>
            </a:r>
            <a:r>
              <a:rPr lang="el-GR" dirty="0" smtClean="0"/>
              <a:t> Μέρος: Ο βωξίτης στην Ελλάδα</a:t>
            </a:r>
            <a:endParaRPr lang="el-GR" dirty="0"/>
          </a:p>
        </p:txBody>
      </p:sp>
      <p:pic>
        <p:nvPicPr>
          <p:cNvPr id="10" name="9 - Εικόνα" descr="7.jpg">
            <a:hlinkClick r:id="rId6" action="ppaction://hlinksldjump"/>
          </p:cNvPr>
          <p:cNvPicPr>
            <a:picLocks noChangeAspect="1"/>
          </p:cNvPicPr>
          <p:nvPr/>
        </p:nvPicPr>
        <p:blipFill>
          <a:blip r:embed="rId7" cstate="print"/>
          <a:stretch>
            <a:fillRect/>
          </a:stretch>
        </p:blipFill>
        <p:spPr>
          <a:xfrm>
            <a:off x="6156176" y="4293096"/>
            <a:ext cx="2714754"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10 - TextBox"/>
          <p:cNvSpPr txBox="1"/>
          <p:nvPr/>
        </p:nvSpPr>
        <p:spPr>
          <a:xfrm>
            <a:off x="6156176" y="3717032"/>
            <a:ext cx="2592288" cy="369332"/>
          </a:xfrm>
          <a:prstGeom prst="rect">
            <a:avLst/>
          </a:prstGeom>
          <a:noFill/>
        </p:spPr>
        <p:txBody>
          <a:bodyPr wrap="square" rtlCol="0">
            <a:spAutoFit/>
          </a:bodyPr>
          <a:lstStyle/>
          <a:p>
            <a:r>
              <a:rPr lang="el-GR" dirty="0" smtClean="0"/>
              <a:t>3</a:t>
            </a:r>
            <a:r>
              <a:rPr lang="el-GR" baseline="30000" dirty="0" smtClean="0"/>
              <a:t>ο</a:t>
            </a:r>
            <a:r>
              <a:rPr lang="el-GR" dirty="0" smtClean="0"/>
              <a:t> Μέρος: Το αλουμίνιο</a:t>
            </a:r>
            <a:endParaRPr lang="el-G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grpId="0" nodeType="withEffect">
                                  <p:stCondLst>
                                    <p:cond delay="0"/>
                                  </p:stCondLst>
                                  <p:childTnLst>
                                    <p:anim to="1.5" calcmode="lin" valueType="num">
                                      <p:cBhvr override="childStyle">
                                        <p:cTn id="6" dur="2000" fill="hold"/>
                                        <p:tgtEl>
                                          <p:spTgt spid="2"/>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ιστορία του αλουμινίου</a:t>
            </a:r>
            <a:endParaRPr lang="el-GR" dirty="0"/>
          </a:p>
        </p:txBody>
      </p:sp>
      <p:sp>
        <p:nvSpPr>
          <p:cNvPr id="3" name="2 - Θέση περιεχομένου"/>
          <p:cNvSpPr>
            <a:spLocks noGrp="1"/>
          </p:cNvSpPr>
          <p:nvPr>
            <p:ph idx="1"/>
          </p:nvPr>
        </p:nvSpPr>
        <p:spPr>
          <a:xfrm>
            <a:off x="457200" y="1600200"/>
            <a:ext cx="8291264" cy="4565103"/>
          </a:xfrm>
        </p:spPr>
        <p:txBody>
          <a:bodyPr>
            <a:normAutofit fontScale="62500" lnSpcReduction="20000"/>
          </a:bodyPr>
          <a:lstStyle/>
          <a:p>
            <a:r>
              <a:rPr lang="el-GR" dirty="0" smtClean="0"/>
              <a:t>Το 1761 ο </a:t>
            </a:r>
            <a:r>
              <a:rPr lang="el-GR" dirty="0" err="1" smtClean="0"/>
              <a:t>Γκιτόν</a:t>
            </a:r>
            <a:r>
              <a:rPr lang="el-GR" dirty="0" smtClean="0"/>
              <a:t> ντε </a:t>
            </a:r>
            <a:r>
              <a:rPr lang="el-GR" dirty="0" err="1" smtClean="0"/>
              <a:t>Μορβό</a:t>
            </a:r>
            <a:r>
              <a:rPr lang="el-GR" dirty="0" smtClean="0"/>
              <a:t> (</a:t>
            </a:r>
            <a:r>
              <a:rPr lang="el-GR" dirty="0" err="1" smtClean="0"/>
              <a:t>Guyton</a:t>
            </a:r>
            <a:r>
              <a:rPr lang="el-GR" dirty="0" smtClean="0"/>
              <a:t> </a:t>
            </a:r>
            <a:r>
              <a:rPr lang="el-GR" dirty="0" err="1" smtClean="0"/>
              <a:t>de</a:t>
            </a:r>
            <a:r>
              <a:rPr lang="el-GR" dirty="0" smtClean="0"/>
              <a:t> </a:t>
            </a:r>
            <a:r>
              <a:rPr lang="el-GR" dirty="0" err="1" smtClean="0"/>
              <a:t>Morveau</a:t>
            </a:r>
            <a:r>
              <a:rPr lang="el-GR" dirty="0" smtClean="0"/>
              <a:t>) πρότεινε το όνομα «</a:t>
            </a:r>
            <a:r>
              <a:rPr lang="el-GR" dirty="0" err="1" smtClean="0"/>
              <a:t>αλουμίνα</a:t>
            </a:r>
            <a:r>
              <a:rPr lang="el-GR" dirty="0" smtClean="0"/>
              <a:t>» για το οξείδιο του αργιλίου (Al</a:t>
            </a:r>
            <a:r>
              <a:rPr lang="el-GR" baseline="-25000" dirty="0" smtClean="0"/>
              <a:t>2</a:t>
            </a:r>
            <a:r>
              <a:rPr lang="el-GR" dirty="0" smtClean="0"/>
              <a:t>O</a:t>
            </a:r>
            <a:r>
              <a:rPr lang="el-GR" baseline="-25000" dirty="0" smtClean="0"/>
              <a:t>3</a:t>
            </a:r>
            <a:r>
              <a:rPr lang="el-GR" dirty="0" smtClean="0"/>
              <a:t>). Το αργίλιο ανακαλύφθηκε, ως στοιχείο, το 1808 από τον Σερ</a:t>
            </a:r>
            <a:r>
              <a:rPr lang="el-GR" dirty="0" smtClean="0">
                <a:hlinkClick r:id="rId3" tooltip="Χάμφρι Ντέιβι (δεν έχει γραφτεί ακόμα)"/>
              </a:rPr>
              <a:t> </a:t>
            </a:r>
            <a:r>
              <a:rPr lang="el-GR" dirty="0" err="1" smtClean="0"/>
              <a:t>Χάμφρι</a:t>
            </a:r>
            <a:r>
              <a:rPr lang="el-GR" dirty="0" smtClean="0"/>
              <a:t> </a:t>
            </a:r>
            <a:r>
              <a:rPr lang="el-GR" dirty="0" err="1" smtClean="0"/>
              <a:t>Ντέϊβι</a:t>
            </a:r>
            <a:r>
              <a:rPr lang="el-GR" dirty="0" smtClean="0"/>
              <a:t>, ο οποίος και του έδωσε το όνομα, αρχικά «</a:t>
            </a:r>
            <a:r>
              <a:rPr lang="el-GR" dirty="0" err="1" smtClean="0"/>
              <a:t>αλούμιο</a:t>
            </a:r>
            <a:r>
              <a:rPr lang="el-GR" dirty="0" smtClean="0"/>
              <a:t>» και αργότερα «αλουμίνιο», αφού το στοιχείο προερχόταν από το οξείδιό του, την </a:t>
            </a:r>
            <a:r>
              <a:rPr lang="el-GR" dirty="0" err="1" smtClean="0"/>
              <a:t>αλουμίνα</a:t>
            </a:r>
            <a:r>
              <a:rPr lang="el-GR" dirty="0" smtClean="0"/>
              <a:t>. Το 1825 ο Δανός επιστήμονας Χανς Κρίστιαν </a:t>
            </a:r>
            <a:r>
              <a:rPr lang="el-GR" dirty="0" err="1" smtClean="0"/>
              <a:t>Έρστεντ</a:t>
            </a:r>
            <a:r>
              <a:rPr lang="el-GR" dirty="0" smtClean="0"/>
              <a:t> (</a:t>
            </a:r>
            <a:r>
              <a:rPr lang="el-GR" dirty="0" err="1" smtClean="0"/>
              <a:t>Hans</a:t>
            </a:r>
            <a:r>
              <a:rPr lang="el-GR" dirty="0" smtClean="0"/>
              <a:t> </a:t>
            </a:r>
            <a:r>
              <a:rPr lang="el-GR" dirty="0" err="1" smtClean="0"/>
              <a:t>Christian</a:t>
            </a:r>
            <a:r>
              <a:rPr lang="el-GR" dirty="0" smtClean="0"/>
              <a:t> </a:t>
            </a:r>
            <a:r>
              <a:rPr lang="el-GR" dirty="0" err="1" smtClean="0"/>
              <a:t>Ørsted</a:t>
            </a:r>
            <a:r>
              <a:rPr lang="el-GR" dirty="0" smtClean="0"/>
              <a:t>) απομόνωσε πρώτη φορά το αργίλιο, όταν κατεργάστηκε άνυδρο χλωριούχο αργίλιο με αμάλγαμα καλίου. Το 1827 περιγράφηκε αναλυτικά από τον </a:t>
            </a:r>
            <a:r>
              <a:rPr lang="el-GR" dirty="0" err="1" smtClean="0"/>
              <a:t>Φρήντριχ</a:t>
            </a:r>
            <a:r>
              <a:rPr lang="el-GR" dirty="0" smtClean="0"/>
              <a:t> </a:t>
            </a:r>
            <a:r>
              <a:rPr lang="el-GR" dirty="0" err="1" smtClean="0"/>
              <a:t>Βέλερ</a:t>
            </a:r>
            <a:r>
              <a:rPr lang="el-GR" dirty="0" smtClean="0"/>
              <a:t> (</a:t>
            </a:r>
            <a:r>
              <a:rPr lang="el-GR" dirty="0" err="1" smtClean="0"/>
              <a:t>Friedrich</a:t>
            </a:r>
            <a:r>
              <a:rPr lang="el-GR" dirty="0" smtClean="0"/>
              <a:t> </a:t>
            </a:r>
            <a:r>
              <a:rPr lang="el-GR" dirty="0" err="1" smtClean="0"/>
              <a:t>Wöhler</a:t>
            </a:r>
            <a:r>
              <a:rPr lang="el-GR" dirty="0" smtClean="0"/>
              <a:t>) μία μέθοδος παρασκευής του αργιλίου σε σκόνη από άνυδρο χλωριούχο αργίλιο και κάλιο. </a:t>
            </a:r>
            <a:r>
              <a:rPr lang="el-GR" dirty="0" err="1" smtClean="0"/>
              <a:t>To</a:t>
            </a:r>
            <a:r>
              <a:rPr lang="el-GR" dirty="0" smtClean="0"/>
              <a:t> 1854 ο </a:t>
            </a:r>
            <a:r>
              <a:rPr lang="el-GR" dirty="0" err="1" smtClean="0"/>
              <a:t>Ανρί</a:t>
            </a:r>
            <a:r>
              <a:rPr lang="el-GR" dirty="0" smtClean="0"/>
              <a:t> Σεν-Κλερ </a:t>
            </a:r>
            <a:r>
              <a:rPr lang="el-GR" dirty="0" err="1" smtClean="0"/>
              <a:t>Ντεβίλ</a:t>
            </a:r>
            <a:r>
              <a:rPr lang="el-GR" dirty="0" smtClean="0"/>
              <a:t> (</a:t>
            </a:r>
            <a:r>
              <a:rPr lang="el-GR" dirty="0" err="1" smtClean="0"/>
              <a:t>Henri</a:t>
            </a:r>
            <a:r>
              <a:rPr lang="el-GR" dirty="0" smtClean="0"/>
              <a:t> </a:t>
            </a:r>
            <a:r>
              <a:rPr lang="el-GR" dirty="0" err="1" smtClean="0"/>
              <a:t>St</a:t>
            </a:r>
            <a:r>
              <a:rPr lang="el-GR" dirty="0" smtClean="0"/>
              <a:t>-</a:t>
            </a:r>
            <a:r>
              <a:rPr lang="el-GR" dirty="0" err="1" smtClean="0"/>
              <a:t>Claire</a:t>
            </a:r>
            <a:r>
              <a:rPr lang="el-GR" dirty="0" smtClean="0"/>
              <a:t> </a:t>
            </a:r>
            <a:r>
              <a:rPr lang="el-GR" dirty="0" err="1" smtClean="0"/>
              <a:t>Deville</a:t>
            </a:r>
            <a:r>
              <a:rPr lang="el-GR" dirty="0" smtClean="0"/>
              <a:t>), βασισμένος στις εργασίες του </a:t>
            </a:r>
            <a:r>
              <a:rPr lang="el-GR" dirty="0" err="1" smtClean="0"/>
              <a:t>Βέλερ</a:t>
            </a:r>
            <a:r>
              <a:rPr lang="el-GR" dirty="0" smtClean="0"/>
              <a:t> επινοεί την πρώτη εμπορική μέθοδο παραγωγής του. Αρχικά, το κόστος του αργιλίου ήταν υψηλότερο από αυτό του χρυσού και του λευκόχρυσου. Το 1886 ήρθε η μεγάλη επανάσταση στην παραγωγή αλουμινίου, οπότε εφευρέθηκε η μέθοδος </a:t>
            </a:r>
            <a:r>
              <a:rPr lang="el-GR" dirty="0" err="1" smtClean="0"/>
              <a:t>Hall</a:t>
            </a:r>
            <a:r>
              <a:rPr lang="el-GR" dirty="0" smtClean="0"/>
              <a:t>-</a:t>
            </a:r>
            <a:r>
              <a:rPr lang="el-GR" dirty="0" err="1" smtClean="0"/>
              <a:t>Heroult</a:t>
            </a:r>
            <a:r>
              <a:rPr lang="el-GR" dirty="0" smtClean="0"/>
              <a:t>. Το 1889 ο </a:t>
            </a:r>
            <a:r>
              <a:rPr lang="en-US" dirty="0" err="1" smtClean="0"/>
              <a:t>Baver</a:t>
            </a:r>
            <a:r>
              <a:rPr lang="el-GR" dirty="0" smtClean="0"/>
              <a:t> επινόησε μία μέθοδο καθαρισμού του βωξίτη προς παρασκευή </a:t>
            </a:r>
            <a:r>
              <a:rPr lang="el-GR" dirty="0" err="1" smtClean="0"/>
              <a:t>αλουμίνας</a:t>
            </a:r>
            <a:r>
              <a:rPr lang="el-GR" dirty="0" smtClean="0"/>
              <a:t>, με τη χρήση καυστικού νατρίου.</a:t>
            </a:r>
            <a:endParaRPr lang="el-GR" dirty="0"/>
          </a:p>
        </p:txBody>
      </p:sp>
      <p:pic>
        <p:nvPicPr>
          <p:cNvPr id="4" name="3 - Εικόνα" descr="13.jpg"/>
          <p:cNvPicPr>
            <a:picLocks noChangeAspect="1"/>
          </p:cNvPicPr>
          <p:nvPr/>
        </p:nvPicPr>
        <p:blipFill>
          <a:blip r:embed="rId4" cstate="print"/>
          <a:stretch>
            <a:fillRect/>
          </a:stretch>
        </p:blipFill>
        <p:spPr>
          <a:xfrm>
            <a:off x="7596336" y="0"/>
            <a:ext cx="1547664" cy="1340768"/>
          </a:xfrm>
          <a:prstGeom prst="rect">
            <a:avLst/>
          </a:prstGeom>
        </p:spPr>
      </p:pic>
      <p:pic>
        <p:nvPicPr>
          <p:cNvPr id="5" name="4 - Εικόνα" descr="14.jpg"/>
          <p:cNvPicPr>
            <a:picLocks noChangeAspect="1"/>
          </p:cNvPicPr>
          <p:nvPr/>
        </p:nvPicPr>
        <p:blipFill>
          <a:blip r:embed="rId5" cstate="print"/>
          <a:stretch>
            <a:fillRect/>
          </a:stretch>
        </p:blipFill>
        <p:spPr>
          <a:xfrm>
            <a:off x="0" y="1"/>
            <a:ext cx="1547664" cy="1454270"/>
          </a:xfrm>
          <a:prstGeom prst="rect">
            <a:avLst/>
          </a:prstGeom>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900" decel="100000" fill="hold"/>
                                        <p:tgtEl>
                                          <p:spTgt spid="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6"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Ιδιότητες του αλουμινίου</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Οι ιδιότητες που κάνουν το αλουμίνιο τόσο σημαντικό για την βιομηχανία είναι το χαμηλό του ειδικό βάρος, η υψηλή αντοχή του σε μηχανικές καταπονήσεις και η εξαιρετική αντοχή του στη διάβρωση, η οποία οφείλεται στο φαινόμενο της </a:t>
            </a:r>
            <a:r>
              <a:rPr lang="el-GR" dirty="0" err="1" smtClean="0"/>
              <a:t>παθητικοποίησης</a:t>
            </a:r>
            <a:r>
              <a:rPr lang="el-GR" dirty="0" smtClean="0"/>
              <a:t>. Το καθαρό αλουμίνιο είναι αρκετά μαλακό και όλκιμο. Με την προσθήκη σιδήρου, χαλκού και άλλων </a:t>
            </a:r>
            <a:r>
              <a:rPr lang="el-GR" dirty="0" err="1" smtClean="0"/>
              <a:t>κραματικών</a:t>
            </a:r>
            <a:r>
              <a:rPr lang="el-GR" dirty="0" smtClean="0"/>
              <a:t> στοιχείων βελτιώνονται κατά πολύ οι μηχανικές του ιδιότητες. Το αλουμίνιο υφίσταται εύκολα κατεργασία με χύτευση και με αφαίρεση υλικού. Παρουσιάζει, επίσης, πολύ καλή θερμική και ηλεκτρική αγωγιμότητα.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smtClean="0"/>
              <a:t>Πηγές</a:t>
            </a:r>
            <a:endParaRPr lang="el-GR" dirty="0"/>
          </a:p>
        </p:txBody>
      </p:sp>
      <p:sp>
        <p:nvSpPr>
          <p:cNvPr id="2" name="1 - Θέση περιεχομένου"/>
          <p:cNvSpPr>
            <a:spLocks noGrp="1"/>
          </p:cNvSpPr>
          <p:nvPr>
            <p:ph idx="1"/>
          </p:nvPr>
        </p:nvSpPr>
        <p:spPr/>
        <p:txBody>
          <a:bodyPr>
            <a:normAutofit fontScale="85000" lnSpcReduction="20000"/>
          </a:bodyPr>
          <a:lstStyle/>
          <a:p>
            <a:r>
              <a:rPr lang="xh-ZA" dirty="0" smtClean="0">
                <a:hlinkClick r:id="rId4"/>
              </a:rPr>
              <a:t>http://geologikathemata.blogspot.gr/2013/06/blog-post_10.html</a:t>
            </a:r>
            <a:endParaRPr lang="el-GR" dirty="0" smtClean="0"/>
          </a:p>
          <a:p>
            <a:r>
              <a:rPr lang="xh-ZA" dirty="0" smtClean="0">
                <a:hlinkClick r:id="rId5"/>
              </a:rPr>
              <a:t>http://www.geo.auth.gr/courses/gmo/gmo645y/pdf_theory/boxites.pdf</a:t>
            </a:r>
            <a:endParaRPr lang="el-GR" dirty="0" smtClean="0"/>
          </a:p>
          <a:p>
            <a:r>
              <a:rPr lang="xh-ZA" dirty="0" smtClean="0">
                <a:hlinkClick r:id="rId6"/>
              </a:rPr>
              <a:t>http://www.oryktosploutos.net/2014/07/2013_8.html#.WCbr_Mk3Llg</a:t>
            </a:r>
            <a:endParaRPr lang="el-GR" dirty="0" smtClean="0"/>
          </a:p>
          <a:p>
            <a:r>
              <a:rPr lang="en-US" dirty="0" smtClean="0">
                <a:hlinkClick r:id="rId7"/>
              </a:rPr>
              <a:t>h</a:t>
            </a:r>
            <a:r>
              <a:rPr lang="xh-ZA" dirty="0" smtClean="0">
                <a:hlinkClick r:id="rId7"/>
              </a:rPr>
              <a:t>ttp://www.oryktosploutos.net/2011/01/blog-post_2346.html#.WCch4sk3Llg</a:t>
            </a:r>
            <a:endParaRPr lang="el-GR" dirty="0" smtClean="0"/>
          </a:p>
          <a:p>
            <a:r>
              <a:rPr lang="xh-ZA" i="1" dirty="0" smtClean="0">
                <a:hlinkClick r:id="rId8"/>
              </a:rPr>
              <a:t>www.alhellas.com/el-gr/products/aluminium-products</a:t>
            </a:r>
            <a:endParaRPr lang="xh-ZA" i="1" dirty="0" smtClean="0"/>
          </a:p>
          <a:p>
            <a:r>
              <a:rPr lang="xh-ZA" i="1" dirty="0" smtClean="0">
                <a:hlinkClick r:id="rId9"/>
              </a:rPr>
              <a:t>https://el.wikipedia.org/wiki/%CE%91%CF%81%CE%B3%CE%AF%CE%BB%CE%B9%CE%BF</a:t>
            </a:r>
            <a:endParaRPr lang="xh-ZA" i="1" dirty="0" smtClean="0"/>
          </a:p>
          <a:p>
            <a:endParaRPr lang="el-GR" i="1" dirty="0" smtClean="0"/>
          </a:p>
          <a:p>
            <a:endParaRPr lang="xh-ZA" dirty="0" smtClean="0"/>
          </a:p>
          <a:p>
            <a:endParaRPr lang="xh-ZA" dirty="0" smtClean="0"/>
          </a:p>
          <a:p>
            <a:endParaRPr lang="el-GR" dirty="0" smtClean="0"/>
          </a:p>
          <a:p>
            <a:endParaRPr lang="el-GR" dirty="0" smtClean="0"/>
          </a:p>
          <a:p>
            <a:endParaRPr lang="el-GR" dirty="0" smtClean="0"/>
          </a:p>
          <a:p>
            <a:endParaRPr lang="el-GR" dirty="0"/>
          </a:p>
        </p:txBody>
      </p:sp>
      <p:pic>
        <p:nvPicPr>
          <p:cNvPr id="4" name="3 - Εικόνα" descr="15.jpg"/>
          <p:cNvPicPr>
            <a:picLocks noChangeAspect="1"/>
          </p:cNvPicPr>
          <p:nvPr/>
        </p:nvPicPr>
        <p:blipFill>
          <a:blip r:embed="rId10" cstate="print"/>
          <a:stretch>
            <a:fillRect/>
          </a:stretch>
        </p:blipFill>
        <p:spPr>
          <a:xfrm>
            <a:off x="0" y="0"/>
            <a:ext cx="1907704" cy="1514050"/>
          </a:xfrm>
          <a:prstGeom prst="rect">
            <a:avLst/>
          </a:prstGeom>
        </p:spPr>
      </p:pic>
      <p:pic>
        <p:nvPicPr>
          <p:cNvPr id="5" name="4 - Εικόνα" descr="16.jpg"/>
          <p:cNvPicPr>
            <a:picLocks noChangeAspect="1"/>
          </p:cNvPicPr>
          <p:nvPr/>
        </p:nvPicPr>
        <p:blipFill>
          <a:blip r:embed="rId11" cstate="print"/>
          <a:stretch>
            <a:fillRect/>
          </a:stretch>
        </p:blipFill>
        <p:spPr>
          <a:xfrm>
            <a:off x="5753100" y="0"/>
            <a:ext cx="3390900" cy="1352550"/>
          </a:xfrm>
          <a:prstGeom prst="rect">
            <a:avLst/>
          </a:prstGeom>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2">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2">
                                            <p:txEl>
                                              <p:pRg st="1" end="1"/>
                                            </p:txEl>
                                          </p:spTgt>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2">
                                            <p:txEl>
                                              <p:pRg st="2" end="2"/>
                                            </p:txEl>
                                          </p:spTgt>
                                        </p:tgtEl>
                                        <p:attrNameLst>
                                          <p:attrName>style.rotation</p:attrName>
                                        </p:attrNameLst>
                                      </p:cBhvr>
                                      <p:tavLst>
                                        <p:tav tm="0">
                                          <p:val>
                                            <p:fltVal val="360"/>
                                          </p:val>
                                        </p:tav>
                                        <p:tav tm="100000">
                                          <p:val>
                                            <p:fltVal val="0"/>
                                          </p:val>
                                        </p:tav>
                                      </p:tavLst>
                                    </p:anim>
                                    <p:animEffect transition="in" filter="fade">
                                      <p:cBhvr>
                                        <p:cTn id="22" dur="500"/>
                                        <p:tgtEl>
                                          <p:spTgt spid="2">
                                            <p:txEl>
                                              <p:pRg st="2" end="2"/>
                                            </p:txEl>
                                          </p:spTgt>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7" dur="500" fill="hold"/>
                                        <p:tgtEl>
                                          <p:spTgt spid="2">
                                            <p:txEl>
                                              <p:pRg st="3" end="3"/>
                                            </p:txEl>
                                          </p:spTgt>
                                        </p:tgtEl>
                                        <p:attrNameLst>
                                          <p:attrName>style.rotation</p:attrName>
                                        </p:attrNameLst>
                                      </p:cBhvr>
                                      <p:tavLst>
                                        <p:tav tm="0">
                                          <p:val>
                                            <p:fltVal val="360"/>
                                          </p:val>
                                        </p:tav>
                                        <p:tav tm="100000">
                                          <p:val>
                                            <p:fltVal val="0"/>
                                          </p:val>
                                        </p:tav>
                                      </p:tavLst>
                                    </p:anim>
                                    <p:animEffect transition="in" filter="fade">
                                      <p:cBhvr>
                                        <p:cTn id="28" dur="500"/>
                                        <p:tgtEl>
                                          <p:spTgt spid="2">
                                            <p:txEl>
                                              <p:pRg st="3" end="3"/>
                                            </p:txEl>
                                          </p:spTgt>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2">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2">
                                            <p:txEl>
                                              <p:pRg st="4" end="4"/>
                                            </p:txEl>
                                          </p:spTgt>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p:cTn id="3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5" end="5"/>
                                            </p:txEl>
                                          </p:spTgt>
                                        </p:tgtEl>
                                        <p:attrNameLst>
                                          <p:attrName>ppt_h</p:attrName>
                                        </p:attrNameLst>
                                      </p:cBhvr>
                                      <p:tavLst>
                                        <p:tav tm="0">
                                          <p:val>
                                            <p:fltVal val="0"/>
                                          </p:val>
                                        </p:tav>
                                        <p:tav tm="100000">
                                          <p:val>
                                            <p:strVal val="#ppt_h"/>
                                          </p:val>
                                        </p:tav>
                                      </p:tavLst>
                                    </p:anim>
                                    <p:anim calcmode="lin" valueType="num">
                                      <p:cBhvr>
                                        <p:cTn id="39" dur="500" fill="hold"/>
                                        <p:tgtEl>
                                          <p:spTgt spid="2">
                                            <p:txEl>
                                              <p:pRg st="5" end="5"/>
                                            </p:txEl>
                                          </p:spTgt>
                                        </p:tgtEl>
                                        <p:attrNameLst>
                                          <p:attrName>style.rotation</p:attrName>
                                        </p:attrNameLst>
                                      </p:cBhvr>
                                      <p:tavLst>
                                        <p:tav tm="0">
                                          <p:val>
                                            <p:fltVal val="360"/>
                                          </p:val>
                                        </p:tav>
                                        <p:tav tm="100000">
                                          <p:val>
                                            <p:fltVal val="0"/>
                                          </p:val>
                                        </p:tav>
                                      </p:tavLst>
                                    </p:anim>
                                    <p:animEffect transition="in" filter="fade">
                                      <p:cBhvr>
                                        <p:cTn id="40" dur="500"/>
                                        <p:tgtEl>
                                          <p:spTgt spid="2">
                                            <p:txEl>
                                              <p:pRg st="5" end="5"/>
                                            </p:txEl>
                                          </p:spTgt>
                                        </p:tgtEl>
                                      </p:cBhvr>
                                    </p:animEffect>
                                  </p:childTnLst>
                                </p:cTn>
                              </p:par>
                            </p:childTnLst>
                          </p:cTn>
                        </p:par>
                        <p:par>
                          <p:cTn id="41" fill="hold">
                            <p:stCondLst>
                              <p:cond delay="500"/>
                            </p:stCondLst>
                            <p:childTnLst>
                              <p:par>
                                <p:cTn id="42" presetID="5" presetClass="entr" presetSubtype="10" fill="hold"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checkerboard(across)">
                                      <p:cBhvr>
                                        <p:cTn id="44" dur="500"/>
                                        <p:tgtEl>
                                          <p:spTgt spid="4"/>
                                        </p:tgtEl>
                                      </p:cBhvr>
                                    </p:animEffect>
                                  </p:childTnLst>
                                </p:cTn>
                              </p:par>
                            </p:childTnLst>
                          </p:cTn>
                        </p:par>
                        <p:par>
                          <p:cTn id="45" fill="hold">
                            <p:stCondLst>
                              <p:cond delay="1000"/>
                            </p:stCondLst>
                            <p:childTnLst>
                              <p:par>
                                <p:cTn id="46" presetID="31" presetClass="entr" presetSubtype="0" fill="hold" nodeType="afterEffect">
                                  <p:stCondLst>
                                    <p:cond delay="0"/>
                                  </p:stCondLst>
                                  <p:iterate type="lt">
                                    <p:tmPct val="5000"/>
                                  </p:iterate>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style.rotation</p:attrName>
                                        </p:attrNameLst>
                                      </p:cBhvr>
                                      <p:tavLst>
                                        <p:tav tm="0">
                                          <p:val>
                                            <p:fltVal val="90"/>
                                          </p:val>
                                        </p:tav>
                                        <p:tav tm="100000">
                                          <p:val>
                                            <p:fltVal val="0"/>
                                          </p:val>
                                        </p:tav>
                                      </p:tavLst>
                                    </p:anim>
                                    <p:animEffect transition="in" filter="fade">
                                      <p:cBhvr>
                                        <p:cTn id="5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8229600" cy="1252728"/>
          </a:xfrm>
        </p:spPr>
        <p:txBody>
          <a:bodyPr>
            <a:normAutofit/>
          </a:bodyPr>
          <a:lstStyle/>
          <a:p>
            <a:r>
              <a:rPr lang="el-GR" sz="6000" dirty="0" smtClean="0">
                <a:latin typeface="Calibri" pitchFamily="34" charset="0"/>
              </a:rPr>
              <a:t>1</a:t>
            </a:r>
            <a:r>
              <a:rPr lang="el-GR" sz="6000" baseline="30000" dirty="0" smtClean="0">
                <a:latin typeface="Calibri" pitchFamily="34" charset="0"/>
              </a:rPr>
              <a:t>ο</a:t>
            </a:r>
            <a:r>
              <a:rPr lang="el-GR" sz="6000" dirty="0" smtClean="0">
                <a:latin typeface="Calibri" pitchFamily="34" charset="0"/>
              </a:rPr>
              <a:t> </a:t>
            </a:r>
            <a:r>
              <a:rPr lang="el-GR" sz="6000" dirty="0" err="1" smtClean="0">
                <a:latin typeface="Calibri" pitchFamily="34" charset="0"/>
              </a:rPr>
              <a:t>Μέρος:Ο</a:t>
            </a:r>
            <a:r>
              <a:rPr lang="el-GR" sz="6000" dirty="0" smtClean="0">
                <a:latin typeface="Calibri" pitchFamily="34" charset="0"/>
              </a:rPr>
              <a:t> βωξίτης</a:t>
            </a:r>
            <a:endParaRPr lang="el-GR" sz="6000" dirty="0">
              <a:latin typeface="Calibri" pitchFamily="34" charset="0"/>
            </a:endParaRPr>
          </a:p>
        </p:txBody>
      </p:sp>
      <p:sp>
        <p:nvSpPr>
          <p:cNvPr id="3" name="2 - Θέση περιεχομένου"/>
          <p:cNvSpPr>
            <a:spLocks noGrp="1"/>
          </p:cNvSpPr>
          <p:nvPr>
            <p:ph idx="1"/>
          </p:nvPr>
        </p:nvSpPr>
        <p:spPr>
          <a:xfrm>
            <a:off x="457200" y="1524000"/>
            <a:ext cx="8229600" cy="3489176"/>
          </a:xfrm>
        </p:spPr>
        <p:txBody>
          <a:bodyPr>
            <a:normAutofit fontScale="62500" lnSpcReduction="20000"/>
          </a:bodyPr>
          <a:lstStyle/>
          <a:p>
            <a:pPr>
              <a:buNone/>
            </a:pPr>
            <a:endParaRPr lang="el-GR" dirty="0" smtClean="0"/>
          </a:p>
          <a:p>
            <a:pPr>
              <a:buNone/>
            </a:pPr>
            <a:r>
              <a:rPr lang="el-GR" dirty="0" smtClean="0">
                <a:latin typeface="Calibri" pitchFamily="34" charset="0"/>
              </a:rPr>
              <a:t>Το 1844 ο Γάλλος επιστήμονας </a:t>
            </a:r>
            <a:r>
              <a:rPr lang="xh-ZA" dirty="0" smtClean="0">
                <a:latin typeface="Calibri" pitchFamily="34" charset="0"/>
              </a:rPr>
              <a:t>Dufrenoy</a:t>
            </a:r>
            <a:r>
              <a:rPr lang="en-US" dirty="0" smtClean="0">
                <a:latin typeface="Calibri" pitchFamily="34" charset="0"/>
              </a:rPr>
              <a:t>,</a:t>
            </a:r>
            <a:r>
              <a:rPr lang="el-GR" dirty="0" smtClean="0">
                <a:latin typeface="Calibri" pitchFamily="34" charset="0"/>
              </a:rPr>
              <a:t>χ</a:t>
            </a:r>
            <a:r>
              <a:rPr lang="el-GR" dirty="0" smtClean="0">
                <a:latin typeface="Calibri" pitchFamily="34" charset="0"/>
              </a:rPr>
              <a:t>αρακτήρισε </a:t>
            </a:r>
            <a:r>
              <a:rPr lang="el-GR" dirty="0" smtClean="0">
                <a:latin typeface="Calibri" pitchFamily="34" charset="0"/>
              </a:rPr>
              <a:t>το ορυκτό που μελετήθηκε το </a:t>
            </a:r>
            <a:r>
              <a:rPr lang="el-GR" dirty="0" smtClean="0">
                <a:latin typeface="Calibri" pitchFamily="34" charset="0"/>
              </a:rPr>
              <a:t>1821 από </a:t>
            </a:r>
            <a:r>
              <a:rPr lang="el-GR" dirty="0" smtClean="0">
                <a:latin typeface="Calibri" pitchFamily="34" charset="0"/>
              </a:rPr>
              <a:t>το Γάλλο </a:t>
            </a:r>
            <a:r>
              <a:rPr lang="el-GR" dirty="0" smtClean="0">
                <a:latin typeface="Calibri" pitchFamily="34" charset="0"/>
              </a:rPr>
              <a:t>χημικό </a:t>
            </a:r>
            <a:r>
              <a:rPr lang="xh-ZA" dirty="0" smtClean="0">
                <a:latin typeface="Calibri" pitchFamily="34" charset="0"/>
              </a:rPr>
              <a:t>Berthier</a:t>
            </a:r>
            <a:r>
              <a:rPr lang="el-GR" dirty="0" smtClean="0">
                <a:latin typeface="Calibri" pitchFamily="34" charset="0"/>
              </a:rPr>
              <a:t> στο </a:t>
            </a:r>
            <a:r>
              <a:rPr lang="el-GR" dirty="0" smtClean="0">
                <a:latin typeface="Calibri" pitchFamily="34" charset="0"/>
              </a:rPr>
              <a:t>χωριό </a:t>
            </a:r>
            <a:r>
              <a:rPr lang="xh-ZA" dirty="0" smtClean="0">
                <a:latin typeface="Calibri" pitchFamily="34" charset="0"/>
              </a:rPr>
              <a:t>Les Baux, </a:t>
            </a:r>
            <a:r>
              <a:rPr lang="el-GR" dirty="0" smtClean="0">
                <a:latin typeface="Calibri" pitchFamily="34" charset="0"/>
              </a:rPr>
              <a:t>της </a:t>
            </a:r>
            <a:r>
              <a:rPr lang="el-GR" dirty="0" smtClean="0">
                <a:latin typeface="Calibri" pitchFamily="34" charset="0"/>
              </a:rPr>
              <a:t>Νότιας Γαλλίας, ως </a:t>
            </a:r>
            <a:r>
              <a:rPr lang="el-GR" dirty="0" smtClean="0">
                <a:latin typeface="Calibri" pitchFamily="34" charset="0"/>
              </a:rPr>
              <a:t>βωξίτη</a:t>
            </a:r>
          </a:p>
          <a:p>
            <a:pPr>
              <a:buNone/>
            </a:pPr>
            <a:r>
              <a:rPr lang="el-GR" dirty="0" smtClean="0">
                <a:latin typeface="Calibri" pitchFamily="34" charset="0"/>
              </a:rPr>
              <a:t>Οι βωξίτες είναι μια ομάδα πετρωμάτων που αποτελούνται από υδροξείδια αργιλίου, οξείδια/υδροξείδια σιδήρου, οξείδια τιτανίου και ίσως καολίνη και </a:t>
            </a:r>
            <a:r>
              <a:rPr lang="el-GR" dirty="0" err="1" smtClean="0">
                <a:latin typeface="Calibri" pitchFamily="34" charset="0"/>
              </a:rPr>
              <a:t>αλουσίτη</a:t>
            </a:r>
            <a:r>
              <a:rPr lang="el-GR" dirty="0" smtClean="0">
                <a:latin typeface="Calibri" pitchFamily="34" charset="0"/>
              </a:rPr>
              <a:t>.</a:t>
            </a:r>
          </a:p>
          <a:p>
            <a:pPr>
              <a:buNone/>
            </a:pPr>
            <a:r>
              <a:rPr lang="el-GR" dirty="0" smtClean="0">
                <a:latin typeface="Calibri" pitchFamily="34" charset="0"/>
              </a:rPr>
              <a:t>Έχουν χαρακτηριστικό κόκκινο χρώμα λόγω ύπαρξης αιματίτη. Μπορεί να έχουν κίτρινο λόγω </a:t>
            </a:r>
            <a:r>
              <a:rPr lang="el-GR" dirty="0" err="1" smtClean="0">
                <a:latin typeface="Calibri" pitchFamily="34" charset="0"/>
              </a:rPr>
              <a:t>γκαιτίτη</a:t>
            </a:r>
            <a:r>
              <a:rPr lang="el-GR" dirty="0" smtClean="0">
                <a:latin typeface="Calibri" pitchFamily="34" charset="0"/>
              </a:rPr>
              <a:t> ή γκριζωπό λόγω ελάχιστου σιδήρου ή λευκό λόγω απουσίας σιδήρου.</a:t>
            </a:r>
          </a:p>
          <a:p>
            <a:pPr>
              <a:buNone/>
            </a:pPr>
            <a:r>
              <a:rPr lang="el-GR" dirty="0" smtClean="0">
                <a:latin typeface="Calibri" pitchFamily="34" charset="0"/>
              </a:rPr>
              <a:t>Είναι πετρώματα αδιάλυτα στο νερό. Ωστόσο, διαλύονται σε οξέα ή καυστικά αλκάλια και είναι ανθεκτικοί σε υψηλές θερμοκρασίες.</a:t>
            </a:r>
          </a:p>
          <a:p>
            <a:endParaRPr lang="el-GR" dirty="0"/>
          </a:p>
        </p:txBody>
      </p:sp>
      <p:pic>
        <p:nvPicPr>
          <p:cNvPr id="4" name="3 - Εικόνα" descr="2.jpg"/>
          <p:cNvPicPr>
            <a:picLocks noChangeAspect="1"/>
          </p:cNvPicPr>
          <p:nvPr/>
        </p:nvPicPr>
        <p:blipFill>
          <a:blip r:embed="rId3" cstate="print"/>
          <a:stretch>
            <a:fillRect/>
          </a:stretch>
        </p:blipFill>
        <p:spPr>
          <a:xfrm>
            <a:off x="2987824" y="4941168"/>
            <a:ext cx="2880320" cy="1679864"/>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0"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edge">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dirty="0" smtClean="0">
                <a:solidFill>
                  <a:schemeClr val="bg1"/>
                </a:solidFill>
              </a:rPr>
              <a:t>Θεωρίες για την γέννηση του βωξίτη</a:t>
            </a:r>
            <a:endParaRPr lang="el-GR" dirty="0">
              <a:solidFill>
                <a:schemeClr val="bg1"/>
              </a:solidFill>
            </a:endParaRPr>
          </a:p>
        </p:txBody>
      </p:sp>
      <p:sp>
        <p:nvSpPr>
          <p:cNvPr id="2" name="1 - Θέση περιεχομένου"/>
          <p:cNvSpPr>
            <a:spLocks noGrp="1"/>
          </p:cNvSpPr>
          <p:nvPr>
            <p:ph idx="1"/>
          </p:nvPr>
        </p:nvSpPr>
        <p:spPr/>
        <p:txBody>
          <a:bodyPr>
            <a:normAutofit fontScale="85000" lnSpcReduction="10000"/>
          </a:bodyPr>
          <a:lstStyle/>
          <a:p>
            <a:pPr>
              <a:buNone/>
            </a:pPr>
            <a:r>
              <a:rPr lang="el-GR" dirty="0" smtClean="0">
                <a:solidFill>
                  <a:schemeClr val="bg1"/>
                </a:solidFill>
              </a:rPr>
              <a:t>Υπάρχουν δύο θεωρίες για τη γέννηση του βωξίτη:</a:t>
            </a:r>
          </a:p>
          <a:p>
            <a:r>
              <a:rPr lang="el-GR" dirty="0" err="1" smtClean="0">
                <a:solidFill>
                  <a:schemeClr val="bg1"/>
                </a:solidFill>
              </a:rPr>
              <a:t>Λατεριτικός</a:t>
            </a:r>
            <a:r>
              <a:rPr lang="el-GR" dirty="0" smtClean="0">
                <a:solidFill>
                  <a:schemeClr val="bg1"/>
                </a:solidFill>
              </a:rPr>
              <a:t> βωξίτης: Σχηματίσθηκε σε άλλο χώρο από αυτόν που αποτέθηκε, με διάβρωση. Στη συνέχεια μεταφέρθηκε και αποτέθηκε σε </a:t>
            </a:r>
            <a:r>
              <a:rPr lang="el-GR" dirty="0" err="1" smtClean="0">
                <a:solidFill>
                  <a:schemeClr val="bg1"/>
                </a:solidFill>
              </a:rPr>
              <a:t>αλλουβιακή</a:t>
            </a:r>
            <a:r>
              <a:rPr lang="el-GR" dirty="0" smtClean="0">
                <a:solidFill>
                  <a:schemeClr val="bg1"/>
                </a:solidFill>
              </a:rPr>
              <a:t> μορφή.</a:t>
            </a:r>
          </a:p>
          <a:p>
            <a:r>
              <a:rPr lang="el-GR" dirty="0" smtClean="0">
                <a:solidFill>
                  <a:schemeClr val="bg1"/>
                </a:solidFill>
              </a:rPr>
              <a:t>Αυτόχθων βωξίτης: Προήλθε από την </a:t>
            </a:r>
            <a:r>
              <a:rPr lang="el-GR" dirty="0" err="1" smtClean="0">
                <a:solidFill>
                  <a:schemeClr val="bg1"/>
                </a:solidFill>
              </a:rPr>
              <a:t>in</a:t>
            </a:r>
            <a:r>
              <a:rPr lang="el-GR" dirty="0" smtClean="0">
                <a:solidFill>
                  <a:schemeClr val="bg1"/>
                </a:solidFill>
              </a:rPr>
              <a:t> </a:t>
            </a:r>
            <a:r>
              <a:rPr lang="el-GR" dirty="0" err="1" smtClean="0">
                <a:solidFill>
                  <a:schemeClr val="bg1"/>
                </a:solidFill>
              </a:rPr>
              <a:t>situ</a:t>
            </a:r>
            <a:r>
              <a:rPr lang="el-GR" dirty="0" smtClean="0">
                <a:solidFill>
                  <a:schemeClr val="bg1"/>
                </a:solidFill>
              </a:rPr>
              <a:t> (επιτόπια) αποσάθρωση </a:t>
            </a:r>
            <a:r>
              <a:rPr lang="el-GR" dirty="0" err="1" smtClean="0">
                <a:solidFill>
                  <a:schemeClr val="bg1"/>
                </a:solidFill>
              </a:rPr>
              <a:t>ασβεστολίθων</a:t>
            </a:r>
            <a:r>
              <a:rPr lang="el-GR" dirty="0" smtClean="0">
                <a:solidFill>
                  <a:schemeClr val="bg1"/>
                </a:solidFill>
              </a:rPr>
              <a:t>, τα περισσότερο διαλυτά συστατικά των οποίων απομακρύνθηκαν και επήλθε έτσι εμπλουτισμός των </a:t>
            </a:r>
            <a:r>
              <a:rPr lang="el-GR" dirty="0" err="1" smtClean="0">
                <a:solidFill>
                  <a:schemeClr val="bg1"/>
                </a:solidFill>
              </a:rPr>
              <a:t>βωξιτικών</a:t>
            </a:r>
            <a:r>
              <a:rPr lang="el-GR" dirty="0" smtClean="0">
                <a:solidFill>
                  <a:schemeClr val="bg1"/>
                </a:solidFill>
              </a:rPr>
              <a:t> συστατικών, τα οποία δεν απομακρύνθηκαν. Η γένεση αυτή προϋποθέτει την ύπαρξη τροπικού κλίματος.</a:t>
            </a:r>
          </a:p>
          <a:p>
            <a:endParaRPr lang="el-GR" dirty="0"/>
          </a:p>
        </p:txBody>
      </p:sp>
      <p:pic>
        <p:nvPicPr>
          <p:cNvPr id="4" name="3 - Εικόνα" descr="17.jpg"/>
          <p:cNvPicPr>
            <a:picLocks noChangeAspect="1"/>
          </p:cNvPicPr>
          <p:nvPr/>
        </p:nvPicPr>
        <p:blipFill>
          <a:blip r:embed="rId3" cstate="print"/>
          <a:stretch>
            <a:fillRect/>
          </a:stretch>
        </p:blipFill>
        <p:spPr>
          <a:xfrm>
            <a:off x="6516216" y="5472237"/>
            <a:ext cx="2627784" cy="1385763"/>
          </a:xfrm>
          <a:prstGeom prst="rect">
            <a:avLst/>
          </a:prstGeom>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7" presetClass="entr" presetSubtype="1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100000" sy="100000" flip="none" algn="tr"/>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rPr>
              <a:t>Τα είδη του βωξίτη</a:t>
            </a:r>
            <a:endParaRPr lang="el-GR" dirty="0">
              <a:solidFill>
                <a:schemeClr val="bg1"/>
              </a:solidFill>
            </a:endParaRPr>
          </a:p>
        </p:txBody>
      </p:sp>
      <p:sp>
        <p:nvSpPr>
          <p:cNvPr id="3" name="2 - Θέση περιεχομένου"/>
          <p:cNvSpPr>
            <a:spLocks noGrp="1"/>
          </p:cNvSpPr>
          <p:nvPr>
            <p:ph idx="1"/>
          </p:nvPr>
        </p:nvSpPr>
        <p:spPr>
          <a:xfrm>
            <a:off x="457200" y="1600201"/>
            <a:ext cx="7211144" cy="3340968"/>
          </a:xfrm>
        </p:spPr>
        <p:txBody>
          <a:bodyPr>
            <a:normAutofit fontScale="85000" lnSpcReduction="20000"/>
          </a:bodyPr>
          <a:lstStyle/>
          <a:p>
            <a:pPr>
              <a:buNone/>
            </a:pPr>
            <a:r>
              <a:rPr lang="el-GR" dirty="0" smtClean="0">
                <a:solidFill>
                  <a:schemeClr val="bg1"/>
                </a:solidFill>
              </a:rPr>
              <a:t>Σύμφωνα με το χρώμα τους διακρίνουμε τους βωξίτες σε:</a:t>
            </a:r>
          </a:p>
          <a:p>
            <a:r>
              <a:rPr lang="el-GR" dirty="0" smtClean="0">
                <a:solidFill>
                  <a:schemeClr val="bg1"/>
                </a:solidFill>
              </a:rPr>
              <a:t>Κόκκινους ή καστανοκόκκινους (παρουσία αιματίτη)</a:t>
            </a:r>
          </a:p>
          <a:p>
            <a:r>
              <a:rPr lang="el-GR" dirty="0" smtClean="0">
                <a:solidFill>
                  <a:schemeClr val="bg1"/>
                </a:solidFill>
              </a:rPr>
              <a:t>Κίτρινους( παρουσία </a:t>
            </a:r>
            <a:r>
              <a:rPr lang="el-GR" dirty="0" err="1" smtClean="0">
                <a:solidFill>
                  <a:schemeClr val="bg1"/>
                </a:solidFill>
              </a:rPr>
              <a:t>γκαιτίτη</a:t>
            </a:r>
            <a:r>
              <a:rPr lang="el-GR" dirty="0" smtClean="0">
                <a:solidFill>
                  <a:schemeClr val="bg1"/>
                </a:solidFill>
              </a:rPr>
              <a:t>) </a:t>
            </a:r>
          </a:p>
          <a:p>
            <a:r>
              <a:rPr lang="el-GR" dirty="0" smtClean="0">
                <a:solidFill>
                  <a:schemeClr val="bg1"/>
                </a:solidFill>
              </a:rPr>
              <a:t>Γκρίζους με μικρό ποσοστό οξειδίων του σιδήρου </a:t>
            </a:r>
          </a:p>
          <a:p>
            <a:r>
              <a:rPr lang="el-GR" dirty="0" smtClean="0">
                <a:solidFill>
                  <a:schemeClr val="bg1"/>
                </a:solidFill>
              </a:rPr>
              <a:t>Λευκούς(απουσία οξειδίων του σιδήρου) </a:t>
            </a:r>
            <a:endParaRPr lang="el-GR" dirty="0">
              <a:solidFill>
                <a:schemeClr val="bg1"/>
              </a:solidFill>
            </a:endParaRPr>
          </a:p>
          <a:p>
            <a:endParaRPr lang="el-GR" dirty="0">
              <a:solidFill>
                <a:schemeClr val="bg1"/>
              </a:solidFill>
            </a:endParaRPr>
          </a:p>
        </p:txBody>
      </p:sp>
      <p:pic>
        <p:nvPicPr>
          <p:cNvPr id="4" name="3 - Εικόνα" descr="8.jpg"/>
          <p:cNvPicPr>
            <a:picLocks noChangeAspect="1"/>
          </p:cNvPicPr>
          <p:nvPr/>
        </p:nvPicPr>
        <p:blipFill>
          <a:blip r:embed="rId3" cstate="print"/>
          <a:stretch>
            <a:fillRect/>
          </a:stretch>
        </p:blipFill>
        <p:spPr>
          <a:xfrm>
            <a:off x="539552" y="4653136"/>
            <a:ext cx="2160000" cy="1856530"/>
          </a:xfrm>
          <a:prstGeom prst="rect">
            <a:avLst/>
          </a:prstGeom>
        </p:spPr>
      </p:pic>
      <p:pic>
        <p:nvPicPr>
          <p:cNvPr id="6" name="5 - Εικόνα" descr="18.jpg"/>
          <p:cNvPicPr>
            <a:picLocks noChangeAspect="1"/>
          </p:cNvPicPr>
          <p:nvPr/>
        </p:nvPicPr>
        <p:blipFill>
          <a:blip r:embed="rId4" cstate="print"/>
          <a:stretch>
            <a:fillRect/>
          </a:stretch>
        </p:blipFill>
        <p:spPr>
          <a:xfrm>
            <a:off x="5220072" y="4797152"/>
            <a:ext cx="2819400" cy="1619250"/>
          </a:xfrm>
          <a:prstGeom prst="rect">
            <a:avLst/>
          </a:prstGeom>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par>
                          <p:cTn id="20" fill="hold">
                            <p:stCondLst>
                              <p:cond delay="2000"/>
                            </p:stCondLst>
                            <p:childTnLst>
                              <p:par>
                                <p:cTn id="21" presetID="48" presetClass="entr" presetSubtype="0" accel="5000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4"/>
                                        </p:tgtEl>
                                        <p:attrNameLst>
                                          <p:attrName>ppt_y</p:attrName>
                                        </p:attrNameLst>
                                      </p:cBhvr>
                                      <p:tavLst>
                                        <p:tav tm="0">
                                          <p:val>
                                            <p:strVal val="#ppt_y"/>
                                          </p:val>
                                        </p:tav>
                                        <p:tav tm="100000">
                                          <p:val>
                                            <p:strVal val="#ppt_y"/>
                                          </p:val>
                                        </p:tav>
                                      </p:tavLst>
                                    </p:anim>
                                    <p:animEffect transition="in" filter="fade">
                                      <p:cBhvr>
                                        <p:cTn id="26" dur="1000"/>
                                        <p:tgtEl>
                                          <p:spTgt spid="4"/>
                                        </p:tgtEl>
                                      </p:cBhvr>
                                    </p:animEffect>
                                  </p:childTnLst>
                                </p:cTn>
                              </p:par>
                            </p:childTnLst>
                          </p:cTn>
                        </p:par>
                        <p:par>
                          <p:cTn id="27" fill="hold">
                            <p:stCondLst>
                              <p:cond delay="3000"/>
                            </p:stCondLst>
                            <p:childTnLst>
                              <p:par>
                                <p:cTn id="28" presetID="23" presetClass="entr" presetSubtype="16"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smtClean="0">
                <a:solidFill>
                  <a:schemeClr val="bg1"/>
                </a:solidFill>
              </a:rPr>
              <a:t>Χρήση του βωξίτη</a:t>
            </a:r>
            <a:endParaRPr lang="el-GR" dirty="0">
              <a:solidFill>
                <a:schemeClr val="bg1"/>
              </a:solidFill>
            </a:endParaRPr>
          </a:p>
        </p:txBody>
      </p:sp>
      <p:sp>
        <p:nvSpPr>
          <p:cNvPr id="2" name="1 - Θέση περιεχομένου"/>
          <p:cNvSpPr>
            <a:spLocks noGrp="1"/>
          </p:cNvSpPr>
          <p:nvPr>
            <p:ph idx="1"/>
          </p:nvPr>
        </p:nvSpPr>
        <p:spPr/>
        <p:txBody>
          <a:bodyPr>
            <a:normAutofit fontScale="55000" lnSpcReduction="20000"/>
          </a:bodyPr>
          <a:lstStyle/>
          <a:p>
            <a:pPr>
              <a:buNone/>
            </a:pPr>
            <a:r>
              <a:rPr lang="el-GR" dirty="0" smtClean="0">
                <a:solidFill>
                  <a:schemeClr val="bg1"/>
                </a:solidFill>
                <a:latin typeface="Calibri" pitchFamily="34" charset="0"/>
              </a:rPr>
              <a:t>Ο βωξίτης είναι ένα πέτρωμα πολύ χρήσιμο καθώς αποτελεί την κυριότερη πηγή αργιλίου το οποίο έχει πολλές χρήσεις:</a:t>
            </a:r>
          </a:p>
          <a:p>
            <a:r>
              <a:rPr lang="el-GR" dirty="0" smtClean="0">
                <a:solidFill>
                  <a:schemeClr val="bg1"/>
                </a:solidFill>
                <a:latin typeface="Calibri" pitchFamily="34" charset="0"/>
              </a:rPr>
              <a:t>Η κυριότερη χρήση του (περίπου το 85% του παραγόμενου βωξίτη χρησιμοποιείται για την παραγωγή αλουμινίου).</a:t>
            </a:r>
          </a:p>
          <a:p>
            <a:r>
              <a:rPr lang="el-GR" dirty="0" smtClean="0">
                <a:solidFill>
                  <a:schemeClr val="bg1"/>
                </a:solidFill>
                <a:latin typeface="Calibri" pitchFamily="34" charset="0"/>
              </a:rPr>
              <a:t>Υλικό λείανσης σε υψηλές θερμοκρασίες: Όταν θερμανθεί ως την τήξη του, παίρνει κρυσταλλική μορφή, αποκτώντας υψηλή σκληρότητα, που του δίνει λειαντικές ιδιότητες.</a:t>
            </a:r>
          </a:p>
          <a:p>
            <a:r>
              <a:rPr lang="el-GR" dirty="0" smtClean="0">
                <a:solidFill>
                  <a:schemeClr val="bg1"/>
                </a:solidFill>
                <a:latin typeface="Calibri" pitchFamily="34" charset="0"/>
              </a:rPr>
              <a:t>Κατασκευή πυρίμαχων υλικών.</a:t>
            </a:r>
          </a:p>
          <a:p>
            <a:r>
              <a:rPr lang="el-GR" dirty="0" smtClean="0">
                <a:solidFill>
                  <a:schemeClr val="bg1"/>
                </a:solidFill>
                <a:latin typeface="Calibri" pitchFamily="34" charset="0"/>
              </a:rPr>
              <a:t>Κατασκευή τσιμέντου ταχείας πήξεως (</a:t>
            </a:r>
            <a:r>
              <a:rPr lang="el-GR" dirty="0" err="1" smtClean="0">
                <a:solidFill>
                  <a:schemeClr val="bg1"/>
                </a:solidFill>
                <a:latin typeface="Calibri" pitchFamily="34" charset="0"/>
              </a:rPr>
              <a:t>διασπορικός</a:t>
            </a:r>
            <a:r>
              <a:rPr lang="el-GR" dirty="0" smtClean="0">
                <a:solidFill>
                  <a:schemeClr val="bg1"/>
                </a:solidFill>
                <a:latin typeface="Calibri" pitchFamily="34" charset="0"/>
              </a:rPr>
              <a:t> βωξίτης).</a:t>
            </a:r>
            <a:endParaRPr lang="en-US" dirty="0" smtClean="0">
              <a:solidFill>
                <a:schemeClr val="bg1"/>
              </a:solidFill>
              <a:latin typeface="Calibri" pitchFamily="34" charset="0"/>
            </a:endParaRPr>
          </a:p>
          <a:p>
            <a:r>
              <a:rPr lang="el-GR" dirty="0" smtClean="0">
                <a:solidFill>
                  <a:schemeClr val="bg1"/>
                </a:solidFill>
                <a:latin typeface="Calibri" pitchFamily="34" charset="0"/>
              </a:rPr>
              <a:t>Ο</a:t>
            </a:r>
            <a:r>
              <a:rPr lang="en-US" dirty="0" smtClean="0">
                <a:solidFill>
                  <a:schemeClr val="bg1"/>
                </a:solidFill>
                <a:latin typeface="Calibri" pitchFamily="34" charset="0"/>
              </a:rPr>
              <a:t> </a:t>
            </a:r>
            <a:r>
              <a:rPr lang="el-GR" dirty="0" smtClean="0">
                <a:solidFill>
                  <a:schemeClr val="bg1"/>
                </a:solidFill>
                <a:latin typeface="Calibri" pitchFamily="34" charset="0"/>
              </a:rPr>
              <a:t>βωξίτης</a:t>
            </a:r>
            <a:r>
              <a:rPr lang="en-US" dirty="0" smtClean="0">
                <a:solidFill>
                  <a:schemeClr val="bg1"/>
                </a:solidFill>
                <a:latin typeface="Calibri" pitchFamily="34" charset="0"/>
              </a:rPr>
              <a:t> </a:t>
            </a:r>
            <a:r>
              <a:rPr lang="el-GR" dirty="0" smtClean="0">
                <a:solidFill>
                  <a:schemeClr val="bg1"/>
                </a:solidFill>
                <a:latin typeface="Calibri" pitchFamily="34" charset="0"/>
              </a:rPr>
              <a:t>είναι</a:t>
            </a:r>
            <a:r>
              <a:rPr lang="en-US" dirty="0" smtClean="0">
                <a:solidFill>
                  <a:schemeClr val="bg1"/>
                </a:solidFill>
                <a:latin typeface="Calibri" pitchFamily="34" charset="0"/>
              </a:rPr>
              <a:t> </a:t>
            </a:r>
            <a:r>
              <a:rPr lang="el-GR" dirty="0" smtClean="0">
                <a:solidFill>
                  <a:schemeClr val="bg1"/>
                </a:solidFill>
                <a:latin typeface="Calibri" pitchFamily="34" charset="0"/>
              </a:rPr>
              <a:t>το</a:t>
            </a:r>
            <a:r>
              <a:rPr lang="en-US" dirty="0" smtClean="0">
                <a:solidFill>
                  <a:schemeClr val="bg1"/>
                </a:solidFill>
                <a:latin typeface="Calibri" pitchFamily="34" charset="0"/>
              </a:rPr>
              <a:t> </a:t>
            </a:r>
            <a:r>
              <a:rPr lang="el-GR" dirty="0" smtClean="0">
                <a:solidFill>
                  <a:schemeClr val="bg1"/>
                </a:solidFill>
                <a:latin typeface="Calibri" pitchFamily="34" charset="0"/>
              </a:rPr>
              <a:t>κυριότερο</a:t>
            </a:r>
            <a:r>
              <a:rPr lang="en-US" dirty="0" smtClean="0">
                <a:solidFill>
                  <a:schemeClr val="bg1"/>
                </a:solidFill>
                <a:latin typeface="Calibri" pitchFamily="34" charset="0"/>
              </a:rPr>
              <a:t> </a:t>
            </a:r>
            <a:r>
              <a:rPr lang="el-GR" dirty="0" smtClean="0">
                <a:solidFill>
                  <a:schemeClr val="bg1"/>
                </a:solidFill>
                <a:latin typeface="Calibri" pitchFamily="34" charset="0"/>
              </a:rPr>
              <a:t>συστατικό</a:t>
            </a:r>
            <a:r>
              <a:rPr lang="en-US" dirty="0" smtClean="0">
                <a:solidFill>
                  <a:schemeClr val="bg1"/>
                </a:solidFill>
                <a:latin typeface="Calibri" pitchFamily="34" charset="0"/>
              </a:rPr>
              <a:t> </a:t>
            </a:r>
            <a:r>
              <a:rPr lang="el-GR" dirty="0" smtClean="0">
                <a:solidFill>
                  <a:schemeClr val="bg1"/>
                </a:solidFill>
                <a:latin typeface="Calibri" pitchFamily="34" charset="0"/>
              </a:rPr>
              <a:t>για</a:t>
            </a:r>
            <a:r>
              <a:rPr lang="en-US" dirty="0" smtClean="0">
                <a:solidFill>
                  <a:schemeClr val="bg1"/>
                </a:solidFill>
                <a:latin typeface="Calibri" pitchFamily="34" charset="0"/>
              </a:rPr>
              <a:t> </a:t>
            </a:r>
            <a:r>
              <a:rPr lang="el-GR" dirty="0" smtClean="0">
                <a:solidFill>
                  <a:schemeClr val="bg1"/>
                </a:solidFill>
                <a:latin typeface="Calibri" pitchFamily="34" charset="0"/>
              </a:rPr>
              <a:t>την</a:t>
            </a:r>
          </a:p>
          <a:p>
            <a:pPr>
              <a:buNone/>
            </a:pPr>
            <a:r>
              <a:rPr lang="el-GR" dirty="0" smtClean="0">
                <a:solidFill>
                  <a:schemeClr val="bg1"/>
                </a:solidFill>
                <a:latin typeface="Calibri" pitchFamily="34" charset="0"/>
              </a:rPr>
              <a:t>παραγωγή </a:t>
            </a:r>
            <a:r>
              <a:rPr lang="el-GR" dirty="0" err="1" smtClean="0">
                <a:solidFill>
                  <a:schemeClr val="bg1"/>
                </a:solidFill>
                <a:latin typeface="Calibri" pitchFamily="34" charset="0"/>
              </a:rPr>
              <a:t>αλουμίνας</a:t>
            </a:r>
            <a:r>
              <a:rPr lang="el-GR" dirty="0" smtClean="0">
                <a:solidFill>
                  <a:schemeClr val="bg1"/>
                </a:solidFill>
                <a:latin typeface="Calibri" pitchFamily="34" charset="0"/>
              </a:rPr>
              <a:t>.</a:t>
            </a:r>
          </a:p>
          <a:p>
            <a:r>
              <a:rPr lang="el-GR" dirty="0" smtClean="0">
                <a:solidFill>
                  <a:schemeClr val="bg1"/>
                </a:solidFill>
                <a:latin typeface="Calibri" pitchFamily="34" charset="0"/>
              </a:rPr>
              <a:t>Στην παραγωγή </a:t>
            </a:r>
            <a:r>
              <a:rPr lang="el-GR" dirty="0" err="1" smtClean="0">
                <a:solidFill>
                  <a:schemeClr val="bg1"/>
                </a:solidFill>
                <a:latin typeface="Calibri" pitchFamily="34" charset="0"/>
              </a:rPr>
              <a:t>αλουμινούχων</a:t>
            </a:r>
            <a:r>
              <a:rPr lang="el-GR" dirty="0" smtClean="0">
                <a:solidFill>
                  <a:schemeClr val="bg1"/>
                </a:solidFill>
                <a:latin typeface="Calibri" pitchFamily="34" charset="0"/>
              </a:rPr>
              <a:t> τσιμέντων.</a:t>
            </a:r>
          </a:p>
          <a:p>
            <a:r>
              <a:rPr lang="el-GR" dirty="0" smtClean="0">
                <a:solidFill>
                  <a:schemeClr val="bg1"/>
                </a:solidFill>
                <a:latin typeface="Calibri" pitchFamily="34" charset="0"/>
              </a:rPr>
              <a:t>Στην παραγωγή ορυκτών ινών.</a:t>
            </a:r>
          </a:p>
          <a:p>
            <a:r>
              <a:rPr lang="el-GR" dirty="0" err="1" smtClean="0">
                <a:solidFill>
                  <a:schemeClr val="bg1"/>
                </a:solidFill>
                <a:latin typeface="Calibri" pitchFamily="34" charset="0"/>
              </a:rPr>
              <a:t>Ως</a:t>
            </a:r>
            <a:r>
              <a:rPr lang="el-GR" dirty="0" smtClean="0">
                <a:solidFill>
                  <a:schemeClr val="bg1"/>
                </a:solidFill>
                <a:latin typeface="Calibri" pitchFamily="34" charset="0"/>
              </a:rPr>
              <a:t> συστατικό στην παραγωγή τσιμέντων τύπου</a:t>
            </a:r>
          </a:p>
          <a:p>
            <a:pPr>
              <a:buNone/>
            </a:pPr>
            <a:r>
              <a:rPr lang="xh-ZA" dirty="0" smtClean="0">
                <a:solidFill>
                  <a:schemeClr val="bg1"/>
                </a:solidFill>
                <a:latin typeface="Calibri" pitchFamily="34" charset="0"/>
              </a:rPr>
              <a:t>Portland</a:t>
            </a:r>
          </a:p>
          <a:p>
            <a:r>
              <a:rPr lang="el-GR" dirty="0" err="1" smtClean="0">
                <a:solidFill>
                  <a:schemeClr val="bg1"/>
                </a:solidFill>
                <a:latin typeface="Calibri" pitchFamily="34" charset="0"/>
              </a:rPr>
              <a:t>Ως</a:t>
            </a:r>
            <a:r>
              <a:rPr lang="el-GR" dirty="0" smtClean="0">
                <a:solidFill>
                  <a:schemeClr val="bg1"/>
                </a:solidFill>
                <a:latin typeface="Calibri" pitchFamily="34" charset="0"/>
              </a:rPr>
              <a:t> ρυθμιστής της σκωρίας στην παραγωγή σιδήρου</a:t>
            </a:r>
          </a:p>
          <a:p>
            <a:endParaRPr lang="el-GR" dirty="0" smtClean="0">
              <a:solidFill>
                <a:schemeClr val="bg1"/>
              </a:solidFill>
              <a:latin typeface="Calibri" pitchFamily="34" charset="0"/>
            </a:endParaRPr>
          </a:p>
          <a:p>
            <a:endParaRPr lang="el-GR" dirty="0">
              <a:solidFill>
                <a:schemeClr val="bg1"/>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heckerboard(across)">
                                      <p:cBhvr>
                                        <p:cTn id="7" dur="500"/>
                                        <p:tgtEl>
                                          <p:spTgt spid="2">
                                            <p:txEl>
                                              <p:pRg st="1" end="1"/>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checkerboard(across)">
                                      <p:cBhvr>
                                        <p:cTn id="11" dur="500"/>
                                        <p:tgtEl>
                                          <p:spTgt spid="2">
                                            <p:txEl>
                                              <p:pRg st="2" end="2"/>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checkerboard(across)">
                                      <p:cBhvr>
                                        <p:cTn id="15" dur="500"/>
                                        <p:tgtEl>
                                          <p:spTgt spid="2">
                                            <p:txEl>
                                              <p:pRg st="3" end="3"/>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heckerboard(across)">
                                      <p:cBhvr>
                                        <p:cTn id="19" dur="500"/>
                                        <p:tgtEl>
                                          <p:spTgt spid="2">
                                            <p:txEl>
                                              <p:pRg st="4" end="4"/>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checkerboard(across)">
                                      <p:cBhvr>
                                        <p:cTn id="23" dur="500"/>
                                        <p:tgtEl>
                                          <p:spTgt spid="2">
                                            <p:txEl>
                                              <p:pRg st="5" end="5"/>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checkerboard(across)">
                                      <p:cBhvr>
                                        <p:cTn id="27" dur="500"/>
                                        <p:tgtEl>
                                          <p:spTgt spid="2">
                                            <p:txEl>
                                              <p:pRg st="6" end="6"/>
                                            </p:txEl>
                                          </p:spTgt>
                                        </p:tgtEl>
                                      </p:cBhvr>
                                    </p:animEffect>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checkerboard(across)">
                                      <p:cBhvr>
                                        <p:cTn id="31" dur="500"/>
                                        <p:tgtEl>
                                          <p:spTgt spid="2">
                                            <p:txEl>
                                              <p:pRg st="7" end="7"/>
                                            </p:txEl>
                                          </p:spTgt>
                                        </p:tgtEl>
                                      </p:cBhvr>
                                    </p:animEffect>
                                  </p:childTnLst>
                                </p:cTn>
                              </p:par>
                            </p:childTnLst>
                          </p:cTn>
                        </p:par>
                        <p:par>
                          <p:cTn id="32" fill="hold">
                            <p:stCondLst>
                              <p:cond delay="3500"/>
                            </p:stCondLst>
                            <p:childTnLst>
                              <p:par>
                                <p:cTn id="33" presetID="5" presetClass="entr" presetSubtype="10" fill="hold" nodeType="after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checkerboard(across)">
                                      <p:cBhvr>
                                        <p:cTn id="35" dur="500"/>
                                        <p:tgtEl>
                                          <p:spTgt spid="2">
                                            <p:txEl>
                                              <p:pRg st="8" end="8"/>
                                            </p:txEl>
                                          </p:spTgt>
                                        </p:tgtEl>
                                      </p:cBhvr>
                                    </p:animEffect>
                                  </p:childTnLst>
                                </p:cTn>
                              </p:par>
                            </p:childTnLst>
                          </p:cTn>
                        </p:par>
                        <p:par>
                          <p:cTn id="36" fill="hold">
                            <p:stCondLst>
                              <p:cond delay="4000"/>
                            </p:stCondLst>
                            <p:childTnLst>
                              <p:par>
                                <p:cTn id="37" presetID="5" presetClass="entr" presetSubtype="10" fill="hold" nodeType="after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checkerboard(across)">
                                      <p:cBhvr>
                                        <p:cTn id="39" dur="500"/>
                                        <p:tgtEl>
                                          <p:spTgt spid="2">
                                            <p:txEl>
                                              <p:pRg st="9" end="9"/>
                                            </p:txEl>
                                          </p:spTgt>
                                        </p:tgtEl>
                                      </p:cBhvr>
                                    </p:animEffect>
                                  </p:childTnLst>
                                </p:cTn>
                              </p:par>
                            </p:childTnLst>
                          </p:cTn>
                        </p:par>
                        <p:par>
                          <p:cTn id="40" fill="hold">
                            <p:stCondLst>
                              <p:cond delay="4500"/>
                            </p:stCondLst>
                            <p:childTnLst>
                              <p:par>
                                <p:cTn id="41" presetID="5" presetClass="entr" presetSubtype="10" fill="hold" nodeType="after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43" dur="500"/>
                                        <p:tgtEl>
                                          <p:spTgt spid="2">
                                            <p:txEl>
                                              <p:pRg st="10" end="10"/>
                                            </p:txEl>
                                          </p:spTgt>
                                        </p:tgtEl>
                                      </p:cBhvr>
                                    </p:animEffect>
                                  </p:childTnLst>
                                </p:cTn>
                              </p:par>
                            </p:childTnLst>
                          </p:cTn>
                        </p:par>
                        <p:par>
                          <p:cTn id="44" fill="hold">
                            <p:stCondLst>
                              <p:cond delay="5000"/>
                            </p:stCondLst>
                            <p:childTnLst>
                              <p:par>
                                <p:cTn id="45" presetID="5" presetClass="entr" presetSubtype="10" fill="hold" nodeType="after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checkerboard(across)">
                                      <p:cBhvr>
                                        <p:cTn id="4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smtClean="0"/>
              <a:t>Παραγωγή του βωξίτη</a:t>
            </a:r>
            <a:endParaRPr lang="el-GR" dirty="0"/>
          </a:p>
        </p:txBody>
      </p:sp>
      <p:pic>
        <p:nvPicPr>
          <p:cNvPr id="4" name="3 - Θέση περιεχομένου" descr="3.jpg"/>
          <p:cNvPicPr>
            <a:picLocks noGrp="1" noChangeAspect="1"/>
          </p:cNvPicPr>
          <p:nvPr>
            <p:ph idx="1"/>
          </p:nvPr>
        </p:nvPicPr>
        <p:blipFill>
          <a:blip r:embed="rId3" cstate="print"/>
          <a:stretch>
            <a:fillRect/>
          </a:stretch>
        </p:blipFill>
        <p:spPr>
          <a:xfrm>
            <a:off x="539552" y="1628800"/>
            <a:ext cx="2880320" cy="2442186"/>
          </a:xfrm>
        </p:spPr>
      </p:pic>
      <p:sp>
        <p:nvSpPr>
          <p:cNvPr id="5" name="4 - TextBox"/>
          <p:cNvSpPr txBox="1"/>
          <p:nvPr/>
        </p:nvSpPr>
        <p:spPr>
          <a:xfrm>
            <a:off x="539552" y="4149080"/>
            <a:ext cx="2592288" cy="369332"/>
          </a:xfrm>
          <a:prstGeom prst="rect">
            <a:avLst/>
          </a:prstGeom>
          <a:noFill/>
        </p:spPr>
        <p:txBody>
          <a:bodyPr wrap="square" rtlCol="0">
            <a:spAutoFit/>
          </a:bodyPr>
          <a:lstStyle/>
          <a:p>
            <a:r>
              <a:rPr lang="el-GR" dirty="0" smtClean="0"/>
              <a:t>Στην Ευρωπαϊκή Ένωση</a:t>
            </a:r>
            <a:endParaRPr lang="el-GR" dirty="0"/>
          </a:p>
        </p:txBody>
      </p:sp>
      <p:pic>
        <p:nvPicPr>
          <p:cNvPr id="6" name="5 - Εικόνα" descr="4.png"/>
          <p:cNvPicPr>
            <a:picLocks noChangeAspect="1"/>
          </p:cNvPicPr>
          <p:nvPr/>
        </p:nvPicPr>
        <p:blipFill>
          <a:blip r:embed="rId4" cstate="print"/>
          <a:stretch>
            <a:fillRect/>
          </a:stretch>
        </p:blipFill>
        <p:spPr>
          <a:xfrm>
            <a:off x="4283968" y="1484784"/>
            <a:ext cx="3744416" cy="2459702"/>
          </a:xfrm>
          <a:prstGeom prst="rect">
            <a:avLst/>
          </a:prstGeom>
        </p:spPr>
      </p:pic>
      <p:sp>
        <p:nvSpPr>
          <p:cNvPr id="7" name="6 - TextBox"/>
          <p:cNvSpPr txBox="1"/>
          <p:nvPr/>
        </p:nvSpPr>
        <p:spPr>
          <a:xfrm>
            <a:off x="4355976" y="4149081"/>
            <a:ext cx="3888432" cy="646331"/>
          </a:xfrm>
          <a:prstGeom prst="rect">
            <a:avLst/>
          </a:prstGeom>
          <a:noFill/>
        </p:spPr>
        <p:txBody>
          <a:bodyPr wrap="square" rtlCol="0">
            <a:spAutoFit/>
          </a:bodyPr>
          <a:lstStyle/>
          <a:p>
            <a:r>
              <a:rPr lang="el-GR" dirty="0" smtClean="0"/>
              <a:t>Σε όλη την Ευρώπη</a:t>
            </a:r>
          </a:p>
          <a:p>
            <a:endParaRPr lang="el-GR" dirty="0"/>
          </a:p>
        </p:txBody>
      </p:sp>
      <p:pic>
        <p:nvPicPr>
          <p:cNvPr id="8" name="7 - Εικόνα" descr="5.jpg"/>
          <p:cNvPicPr>
            <a:picLocks noChangeAspect="1"/>
          </p:cNvPicPr>
          <p:nvPr/>
        </p:nvPicPr>
        <p:blipFill>
          <a:blip r:embed="rId5" cstate="print"/>
          <a:srcRect l="10715" t="28571" r="8929" b="3571"/>
          <a:stretch>
            <a:fillRect/>
          </a:stretch>
        </p:blipFill>
        <p:spPr>
          <a:xfrm>
            <a:off x="755576" y="4653136"/>
            <a:ext cx="2842421" cy="1800200"/>
          </a:xfrm>
          <a:prstGeom prst="rect">
            <a:avLst/>
          </a:prstGeom>
        </p:spPr>
      </p:pic>
      <p:sp>
        <p:nvSpPr>
          <p:cNvPr id="9" name="8 - TextBox"/>
          <p:cNvSpPr txBox="1"/>
          <p:nvPr/>
        </p:nvSpPr>
        <p:spPr>
          <a:xfrm>
            <a:off x="3923928" y="6165304"/>
            <a:ext cx="2592288" cy="369332"/>
          </a:xfrm>
          <a:prstGeom prst="rect">
            <a:avLst/>
          </a:prstGeom>
          <a:noFill/>
        </p:spPr>
        <p:txBody>
          <a:bodyPr wrap="square" rtlCol="0">
            <a:spAutoFit/>
          </a:bodyPr>
          <a:lstStyle/>
          <a:p>
            <a:r>
              <a:rPr lang="el-GR" dirty="0" smtClean="0"/>
              <a:t>Σε όλον τον κόσμο</a:t>
            </a:r>
            <a:endParaRPr lang="el-GR" dirty="0"/>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dirty="0" smtClean="0">
                <a:solidFill>
                  <a:schemeClr val="bg1"/>
                </a:solidFill>
              </a:rPr>
              <a:t>2</a:t>
            </a:r>
            <a:r>
              <a:rPr lang="el-GR" baseline="30000" dirty="0" smtClean="0">
                <a:solidFill>
                  <a:schemeClr val="bg1"/>
                </a:solidFill>
              </a:rPr>
              <a:t>ο</a:t>
            </a:r>
            <a:r>
              <a:rPr lang="el-GR" dirty="0" smtClean="0">
                <a:solidFill>
                  <a:schemeClr val="bg1"/>
                </a:solidFill>
              </a:rPr>
              <a:t> </a:t>
            </a:r>
            <a:r>
              <a:rPr lang="el-GR" dirty="0" err="1" smtClean="0">
                <a:solidFill>
                  <a:schemeClr val="bg1"/>
                </a:solidFill>
              </a:rPr>
              <a:t>Μέρος:Ο</a:t>
            </a:r>
            <a:r>
              <a:rPr lang="el-GR" dirty="0" smtClean="0">
                <a:solidFill>
                  <a:schemeClr val="bg1"/>
                </a:solidFill>
              </a:rPr>
              <a:t> βωξίτης στην Ελλάδα</a:t>
            </a:r>
            <a:endParaRPr lang="el-GR" dirty="0">
              <a:solidFill>
                <a:schemeClr val="bg1"/>
              </a:solidFill>
            </a:endParaRPr>
          </a:p>
        </p:txBody>
      </p:sp>
      <p:sp>
        <p:nvSpPr>
          <p:cNvPr id="2" name="1 - Θέση περιεχομένου"/>
          <p:cNvSpPr>
            <a:spLocks noGrp="1"/>
          </p:cNvSpPr>
          <p:nvPr>
            <p:ph idx="1"/>
          </p:nvPr>
        </p:nvSpPr>
        <p:spPr>
          <a:xfrm>
            <a:off x="457200" y="1600201"/>
            <a:ext cx="8363272" cy="4637111"/>
          </a:xfrm>
        </p:spPr>
        <p:txBody>
          <a:bodyPr>
            <a:normAutofit fontScale="85000" lnSpcReduction="20000"/>
          </a:bodyPr>
          <a:lstStyle/>
          <a:p>
            <a:pPr>
              <a:buNone/>
            </a:pPr>
            <a:r>
              <a:rPr lang="el-GR" dirty="0" smtClean="0">
                <a:solidFill>
                  <a:schemeClr val="bg1"/>
                </a:solidFill>
              </a:rPr>
              <a:t>Η Ελλάδα κατέχει σημαντική θέση όχι μόνο στην Ευρωπαϊκή Ένωση αλλά και παγκοσμίως καθώς είναι μια από τις σημαντικότερες </a:t>
            </a:r>
            <a:r>
              <a:rPr lang="el-GR" dirty="0" err="1" smtClean="0">
                <a:solidFill>
                  <a:schemeClr val="bg1"/>
                </a:solidFill>
              </a:rPr>
              <a:t>βωξιτοπαραγωγικές</a:t>
            </a:r>
            <a:r>
              <a:rPr lang="el-GR" dirty="0" smtClean="0">
                <a:solidFill>
                  <a:schemeClr val="bg1"/>
                </a:solidFill>
              </a:rPr>
              <a:t> χώρες. Η εξόρυξη του βωξίτη στη χώρα μας γίνεται κατά 65% με υπόγειες και 35% με υπαίθριες εκμεταλλεύσεις. Τα βέβαια αποθέματα βωξίτη της Ελλάδας ανέρχονται περίπου σε 130.000.000 τόνους και η ετήσια παραγωγή ξεπερνά τους 2.400.000 τόνους. Οι εξαγωγές ελληνικού βωξίτη ξεπερνούν τα 30 εκατ. € ετησίως. Οι Ελληνικές εταιρείες παραγωγής βωξίτη είναι τρεις(</a:t>
            </a:r>
            <a:r>
              <a:rPr lang="xh-ZA" dirty="0" smtClean="0">
                <a:solidFill>
                  <a:schemeClr val="bg1"/>
                </a:solidFill>
              </a:rPr>
              <a:t>«S&amp;B B</a:t>
            </a:r>
            <a:r>
              <a:rPr lang="el-GR" dirty="0" err="1" smtClean="0">
                <a:solidFill>
                  <a:schemeClr val="bg1"/>
                </a:solidFill>
              </a:rPr>
              <a:t>ιομηχανικά</a:t>
            </a:r>
            <a:r>
              <a:rPr lang="el-GR" dirty="0" smtClean="0">
                <a:solidFill>
                  <a:schemeClr val="bg1"/>
                </a:solidFill>
              </a:rPr>
              <a:t> Ορυκτά»,</a:t>
            </a:r>
            <a:r>
              <a:rPr lang="el-GR" b="1" dirty="0" smtClean="0">
                <a:solidFill>
                  <a:schemeClr val="bg1"/>
                </a:solidFill>
              </a:rPr>
              <a:t> Η «ΔΕΛΦΟΙ – ΔΙΣΤΟΜΟΝ Α.Μ.Ε.», «ΕΛΜΙΝ Α.Ε.»)</a:t>
            </a:r>
            <a:r>
              <a:rPr lang="el-GR" dirty="0" smtClean="0">
                <a:solidFill>
                  <a:schemeClr val="bg1"/>
                </a:solidFill>
              </a:rPr>
              <a:t>  και απασχολούν περί  τα  700 άτομα. </a:t>
            </a:r>
            <a:endParaRPr lang="el-GR" dirty="0">
              <a:solidFill>
                <a:schemeClr val="bg1"/>
              </a:solidFill>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dirty="0" smtClean="0">
                <a:solidFill>
                  <a:schemeClr val="bg1"/>
                </a:solidFill>
              </a:rPr>
              <a:t>Που γίνεται η παραγωγή βωξίτη στην Ελλάδα</a:t>
            </a:r>
            <a:endParaRPr lang="el-GR" dirty="0">
              <a:solidFill>
                <a:schemeClr val="bg1"/>
              </a:solidFill>
            </a:endParaRPr>
          </a:p>
        </p:txBody>
      </p:sp>
      <p:sp>
        <p:nvSpPr>
          <p:cNvPr id="2" name="1 - Θέση περιεχομένου"/>
          <p:cNvSpPr>
            <a:spLocks noGrp="1"/>
          </p:cNvSpPr>
          <p:nvPr>
            <p:ph idx="1"/>
          </p:nvPr>
        </p:nvSpPr>
        <p:spPr/>
        <p:txBody>
          <a:bodyPr>
            <a:normAutofit lnSpcReduction="10000"/>
          </a:bodyPr>
          <a:lstStyle/>
          <a:p>
            <a:pPr>
              <a:buNone/>
            </a:pPr>
            <a:r>
              <a:rPr lang="el-GR" dirty="0" smtClean="0">
                <a:solidFill>
                  <a:schemeClr val="bg1"/>
                </a:solidFill>
              </a:rPr>
              <a:t>Τα κυριότερα κοιτάσματα βρίσκονται στις ορεινές περιοχές Παρνασσού και </a:t>
            </a:r>
            <a:r>
              <a:rPr lang="el-GR" dirty="0" err="1" smtClean="0">
                <a:solidFill>
                  <a:schemeClr val="bg1"/>
                </a:solidFill>
              </a:rPr>
              <a:t>Γκιώνας.Στην</a:t>
            </a:r>
            <a:r>
              <a:rPr lang="el-GR" dirty="0" smtClean="0">
                <a:solidFill>
                  <a:schemeClr val="bg1"/>
                </a:solidFill>
              </a:rPr>
              <a:t> κεντρική Ελλάδα, περίπου200 </a:t>
            </a:r>
            <a:r>
              <a:rPr lang="el-GR" dirty="0" err="1" smtClean="0">
                <a:solidFill>
                  <a:schemeClr val="bg1"/>
                </a:solidFill>
              </a:rPr>
              <a:t>χλμ</a:t>
            </a:r>
            <a:r>
              <a:rPr lang="el-GR" dirty="0" smtClean="0">
                <a:solidFill>
                  <a:schemeClr val="bg1"/>
                </a:solidFill>
              </a:rPr>
              <a:t>, νοτιοδυτικά της Αθήνας, στην Εύβοια, στη Λοκρίδα, στο Δομοκό, νοτιοανατολικά της Θεσσαλίας, στο Καλλίδρομο και στη Σκόπελο.</a:t>
            </a:r>
          </a:p>
          <a:p>
            <a:pPr>
              <a:buNone/>
            </a:pPr>
            <a:r>
              <a:rPr lang="el-GR" dirty="0" smtClean="0">
                <a:solidFill>
                  <a:schemeClr val="bg1"/>
                </a:solidFill>
              </a:rPr>
              <a:t>Μετά την εξόρυξη, ο βωξίτης μεταφέρεται στην Ιτέα στις εγκαταστάσεις επεξεργασίας, διαχείρισης και φόρτωσης</a:t>
            </a:r>
            <a:endParaRPr lang="el-GR" dirty="0">
              <a:solidFill>
                <a:schemeClr val="bg1"/>
              </a:solidFill>
            </a:endParaRPr>
          </a:p>
          <a:p>
            <a:pPr>
              <a:buNone/>
            </a:pPr>
            <a:endParaRPr lang="el-GR" dirty="0">
              <a:solidFill>
                <a:schemeClr val="bg1"/>
              </a:solidFill>
            </a:endParaRPr>
          </a:p>
          <a:p>
            <a:pPr>
              <a:buNone/>
            </a:pPr>
            <a:endParaRPr lang="el-GR" dirty="0">
              <a:solidFill>
                <a:schemeClr val="bg1"/>
              </a:solidFill>
            </a:endParaRPr>
          </a:p>
        </p:txBody>
      </p:sp>
      <p:pic>
        <p:nvPicPr>
          <p:cNvPr id="4" name="3 - Εικόνα" descr="10.jpg"/>
          <p:cNvPicPr>
            <a:picLocks noChangeAspect="1"/>
          </p:cNvPicPr>
          <p:nvPr/>
        </p:nvPicPr>
        <p:blipFill>
          <a:blip r:embed="rId3" cstate="print"/>
          <a:stretch>
            <a:fillRect/>
          </a:stretch>
        </p:blipFill>
        <p:spPr>
          <a:xfrm>
            <a:off x="5508104" y="5301208"/>
            <a:ext cx="3024336" cy="1354180"/>
          </a:xfrm>
          <a:prstGeom prst="rect">
            <a:avLst/>
          </a:prstGeom>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childTnLst>
                          </p:cTn>
                        </p:par>
                        <p:par>
                          <p:cTn id="8" fill="hold">
                            <p:stCondLst>
                              <p:cond delay="2000"/>
                            </p:stCondLst>
                            <p:childTnLst>
                              <p:par>
                                <p:cTn id="9" presetID="21" presetClass="entr" presetSubtype="4"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heel(4)">
                                      <p:cBhvr>
                                        <p:cTn id="11" dur="2000"/>
                                        <p:tgtEl>
                                          <p:spTgt spid="2">
                                            <p:txEl>
                                              <p:pRg st="1" end="1"/>
                                            </p:txEl>
                                          </p:spTgt>
                                        </p:tgtEl>
                                      </p:cBhvr>
                                    </p:animEffect>
                                  </p:childTnLst>
                                </p:cTn>
                              </p:par>
                            </p:childTnLst>
                          </p:cTn>
                        </p:par>
                        <p:par>
                          <p:cTn id="12" fill="hold">
                            <p:stCondLst>
                              <p:cond delay="4000"/>
                            </p:stCondLst>
                            <p:childTnLst>
                              <p:par>
                                <p:cTn id="13" presetID="15"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3</a:t>
            </a:r>
            <a:r>
              <a:rPr lang="el-GR" baseline="30000" dirty="0" smtClean="0"/>
              <a:t>ο</a:t>
            </a:r>
            <a:r>
              <a:rPr lang="el-GR" dirty="0" smtClean="0"/>
              <a:t> Μέρος: Το αλουμίνιο</a:t>
            </a:r>
            <a:endParaRPr lang="el-GR" dirty="0"/>
          </a:p>
        </p:txBody>
      </p:sp>
      <p:sp>
        <p:nvSpPr>
          <p:cNvPr id="3" name="2 - Θέση περιεχομένου"/>
          <p:cNvSpPr>
            <a:spLocks noGrp="1"/>
          </p:cNvSpPr>
          <p:nvPr>
            <p:ph idx="1"/>
          </p:nvPr>
        </p:nvSpPr>
        <p:spPr>
          <a:xfrm>
            <a:off x="457200" y="1600201"/>
            <a:ext cx="8075240" cy="4277072"/>
          </a:xfrm>
        </p:spPr>
        <p:txBody>
          <a:bodyPr>
            <a:noAutofit/>
          </a:bodyPr>
          <a:lstStyle/>
          <a:p>
            <a:r>
              <a:rPr lang="el-GR" sz="2000" dirty="0"/>
              <a:t>Το αλουμίνιο ή αργίλιο είναι το τρίτο κατά σειρά στοιχείο μετά το οξυγόνο και το πυρίτιο που συναντάται στον φλοιό της γης. Το αλουμίνιο προέρχεται από το ορυκτό «βωξίτης» που μετά από την εξόρυξή του μετατρέπεται σε </a:t>
            </a:r>
            <a:r>
              <a:rPr lang="el-GR" sz="2000" dirty="0" err="1"/>
              <a:t>αλουμίνα</a:t>
            </a:r>
            <a:r>
              <a:rPr lang="el-GR" sz="2000" dirty="0"/>
              <a:t> και στην συνέχεια με ηλεκτρόλυση μετατρέπεται σε μέταλλο αλουμίνιο.</a:t>
            </a:r>
            <a:endParaRPr lang="el-GR" sz="2000" dirty="0" smtClean="0"/>
          </a:p>
          <a:p>
            <a:r>
              <a:rPr lang="el-GR" sz="2000" dirty="0"/>
              <a:t>Το αλουμίνιο που έχει σημείο τήξης 635-660oC ανάλογα με την καθαρότητα, μεταποιείται με </a:t>
            </a:r>
            <a:r>
              <a:rPr lang="el-GR" sz="2000" dirty="0" err="1"/>
              <a:t>διέλαση</a:t>
            </a:r>
            <a:r>
              <a:rPr lang="el-GR" sz="2000" dirty="0"/>
              <a:t>, με έλαση, με χύτευση, με μηχανουργικά εργαλεία κατεργασίας για την παραγωγή τελικών προϊόντων ή τμημάτων αυτών για χρήση στην οικοδομή, στη συσκευασία, στις μεταφορές, στον οικιακό εξοπλισμό και σε μηχανολογικές, ηλεκτρικές ή ηλεκτρονικές εφαρμογές.</a:t>
            </a:r>
            <a:endParaRPr lang="el-GR" sz="2000" dirty="0" smtClean="0"/>
          </a:p>
          <a:p>
            <a:r>
              <a:rPr lang="el-GR" sz="2000" dirty="0"/>
              <a:t>Οι χαρακτηριστικές ιδιότητες του αλουμινίου και των κραμάτων του, καθώς και η υψηλή τεχνολογία που εφαρμόζεται εξηγούν το σημερινό ευρύ φάσμα των εφαρμογών του. Η χρήση του αλουμινίου και των κραμάτων του εξασφαλίζουν σε κάθε περίπτωση πολύ καλή ποιότητα στα τελικά προϊόντα με χαμηλό παραγωγικό κόστος. </a:t>
            </a:r>
            <a:br>
              <a:rPr lang="el-GR" sz="2000" dirty="0"/>
            </a:br>
            <a:r>
              <a:rPr lang="el-GR" sz="2000" dirty="0"/>
              <a:t> </a:t>
            </a:r>
            <a:endParaRPr lang="el-GR" sz="2000" dirty="0" smtClean="0"/>
          </a:p>
          <a:p>
            <a:endParaRPr lang="el-GR" sz="2000" dirty="0"/>
          </a:p>
        </p:txBody>
      </p:sp>
      <p:pic>
        <p:nvPicPr>
          <p:cNvPr id="4" name="3 - Εικόνα" descr="11.jpg"/>
          <p:cNvPicPr>
            <a:picLocks noChangeAspect="1"/>
          </p:cNvPicPr>
          <p:nvPr/>
        </p:nvPicPr>
        <p:blipFill>
          <a:blip r:embed="rId2" cstate="print"/>
          <a:stretch>
            <a:fillRect/>
          </a:stretch>
        </p:blipFill>
        <p:spPr>
          <a:xfrm>
            <a:off x="7490520" y="0"/>
            <a:ext cx="1653480" cy="1653480"/>
          </a:xfrm>
          <a:prstGeom prst="rect">
            <a:avLst/>
          </a:prstGeom>
        </p:spPr>
      </p:pic>
      <p:pic>
        <p:nvPicPr>
          <p:cNvPr id="5" name="4 - Εικόνα" descr="12.jpg"/>
          <p:cNvPicPr>
            <a:picLocks noChangeAspect="1"/>
          </p:cNvPicPr>
          <p:nvPr/>
        </p:nvPicPr>
        <p:blipFill>
          <a:blip r:embed="rId3" cstate="print"/>
          <a:stretch>
            <a:fillRect/>
          </a:stretch>
        </p:blipFill>
        <p:spPr>
          <a:xfrm>
            <a:off x="0" y="0"/>
            <a:ext cx="1869210" cy="1484784"/>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par>
                          <p:cTn id="14" fill="hold">
                            <p:stCondLst>
                              <p:cond delay="500"/>
                            </p:stCondLst>
                            <p:childTnLst>
                              <p:par>
                                <p:cTn id="15" presetID="39" presetClass="entr" presetSubtype="0" accel="10000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51"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770" decel="100000"/>
                                        <p:tgtEl>
                                          <p:spTgt spid="5"/>
                                        </p:tgtEl>
                                      </p:cBhvr>
                                    </p:animEffect>
                                    <p:animScale>
                                      <p:cBhvr>
                                        <p:cTn id="25" dur="770" decel="100000"/>
                                        <p:tgtEl>
                                          <p:spTgt spid="5"/>
                                        </p:tgtEl>
                                      </p:cBhvr>
                                      <p:from x="10000" y="10000"/>
                                      <p:to x="200000" y="450000"/>
                                    </p:animScale>
                                    <p:animScale>
                                      <p:cBhvr>
                                        <p:cTn id="26" dur="1230" accel="100000" fill="hold">
                                          <p:stCondLst>
                                            <p:cond delay="770"/>
                                          </p:stCondLst>
                                        </p:cTn>
                                        <p:tgtEl>
                                          <p:spTgt spid="5"/>
                                        </p:tgtEl>
                                      </p:cBhvr>
                                      <p:from x="200000" y="450000"/>
                                      <p:to x="100000" y="100000"/>
                                    </p:animScale>
                                    <p:set>
                                      <p:cBhvr>
                                        <p:cTn id="27" dur="770" fill="hold"/>
                                        <p:tgtEl>
                                          <p:spTgt spid="5"/>
                                        </p:tgtEl>
                                        <p:attrNameLst>
                                          <p:attrName>ppt_x</p:attrName>
                                        </p:attrNameLst>
                                      </p:cBhvr>
                                      <p:to>
                                        <p:strVal val="(0.5)"/>
                                      </p:to>
                                    </p:set>
                                    <p:anim from="(0.5)" to="(#ppt_x)" calcmode="lin" valueType="num">
                                      <p:cBhvr>
                                        <p:cTn id="28" dur="1230" accel="100000" fill="hold">
                                          <p:stCondLst>
                                            <p:cond delay="770"/>
                                          </p:stCondLst>
                                        </p:cTn>
                                        <p:tgtEl>
                                          <p:spTgt spid="5"/>
                                        </p:tgtEl>
                                        <p:attrNameLst>
                                          <p:attrName>ppt_x</p:attrName>
                                        </p:attrNameLst>
                                      </p:cBhvr>
                                    </p:anim>
                                    <p:set>
                                      <p:cBhvr>
                                        <p:cTn id="29" dur="770" fill="hold"/>
                                        <p:tgtEl>
                                          <p:spTgt spid="5"/>
                                        </p:tgtEl>
                                        <p:attrNameLst>
                                          <p:attrName>ppt_y</p:attrName>
                                        </p:attrNameLst>
                                      </p:cBhvr>
                                      <p:to>
                                        <p:strVal val="(#ppt_y+0.4)"/>
                                      </p:to>
                                    </p:set>
                                    <p:anim from="(#ppt_y+0.4)" to="(#ppt_y)" calcmode="lin" valueType="num">
                                      <p:cBhvr>
                                        <p:cTn id="30"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TotalTime>
  <Words>1035</Words>
  <Application>Microsoft Office PowerPoint</Application>
  <PresentationFormat>Προβολή στην οθόνη (4:3)</PresentationFormat>
  <Paragraphs>66</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Βωξίτης και αλουμίνιο</vt:lpstr>
      <vt:lpstr>1ο Μέρος:Ο βωξίτης</vt:lpstr>
      <vt:lpstr>Θεωρίες για την γέννηση του βωξίτη</vt:lpstr>
      <vt:lpstr>Τα είδη του βωξίτη</vt:lpstr>
      <vt:lpstr>Χρήση του βωξίτη</vt:lpstr>
      <vt:lpstr>Παραγωγή του βωξίτη</vt:lpstr>
      <vt:lpstr>2ο Μέρος:Ο βωξίτης στην Ελλάδα</vt:lpstr>
      <vt:lpstr>Που γίνεται η παραγωγή βωξίτη στην Ελλάδα</vt:lpstr>
      <vt:lpstr>3ο Μέρος: Το αλουμίνιο</vt:lpstr>
      <vt:lpstr>Η ιστορία του αλουμινίου</vt:lpstr>
      <vt:lpstr>Ιδιότητες του αλουμινίου</vt:lpstr>
      <vt:lpstr>Πηγές</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ΔΗΜΗΤΡΗΣ ΑΝΔΡΙΚΟΠΟΥΛΟΣ</dc:creator>
  <cp:lastModifiedBy>ΔΗΜΗΤΡΗΣ ΑΝΔΡΙΚΟΠΟΥΛΟΣ</cp:lastModifiedBy>
  <cp:revision>35</cp:revision>
  <dcterms:created xsi:type="dcterms:W3CDTF">2016-11-12T09:06:24Z</dcterms:created>
  <dcterms:modified xsi:type="dcterms:W3CDTF">2016-11-14T19:55:53Z</dcterms:modified>
</cp:coreProperties>
</file>